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comments/modernComment_104_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0C_0.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4"/>
    <p:sldMasterId id="2147483671" r:id="rId5"/>
  </p:sldMasterIdLst>
  <p:notesMasterIdLst>
    <p:notesMasterId r:id="rId4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97E51A-5BF5-83BE-2A6F-07533FE4F8B2}" name="David Sugarman" initials="DS" userId="S::davids@packt.com::147eb03a-6a4b-4b86-8143-1a0addc5541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68" y="3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Sugarman" userId="147eb03a-6a4b-4b86-8143-1a0addc55414" providerId="ADAL" clId="{A87D8786-764C-4592-A3CD-ED6EAC786041}"/>
    <pc:docChg chg="modSld">
      <pc:chgData name="David Sugarman" userId="147eb03a-6a4b-4b86-8143-1a0addc55414" providerId="ADAL" clId="{A87D8786-764C-4592-A3CD-ED6EAC786041}" dt="2025-07-10T08:36:59.360" v="3" actId="14100"/>
      <pc:docMkLst>
        <pc:docMk/>
      </pc:docMkLst>
      <pc:sldChg chg="modSp mod">
        <pc:chgData name="David Sugarman" userId="147eb03a-6a4b-4b86-8143-1a0addc55414" providerId="ADAL" clId="{A87D8786-764C-4592-A3CD-ED6EAC786041}" dt="2025-07-10T08:36:59.360" v="3" actId="14100"/>
        <pc:sldMkLst>
          <pc:docMk/>
          <pc:sldMk cId="0" sldId="257"/>
        </pc:sldMkLst>
        <pc:spChg chg="mod">
          <ac:chgData name="David Sugarman" userId="147eb03a-6a4b-4b86-8143-1a0addc55414" providerId="ADAL" clId="{A87D8786-764C-4592-A3CD-ED6EAC786041}" dt="2025-07-10T08:36:59.360" v="3" actId="14100"/>
          <ac:spMkLst>
            <pc:docMk/>
            <pc:sldMk cId="0" sldId="257"/>
            <ac:spMk id="151" creationId="{00000000-0000-0000-0000-000000000000}"/>
          </ac:spMkLst>
        </pc:spChg>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5EE070F5-0809-4862-A970-95C9DC5B666C}" authorId="{3297E51A-5BF5-83BE-2A6F-07533FE4F8B2}" created="2025-07-10T08:36:32.414">
    <pc:sldMkLst xmlns:pc="http://schemas.microsoft.com/office/powerpoint/2013/main/command">
      <pc:docMk/>
      <pc:sldMk cId="0" sldId="256"/>
    </pc:sldMkLst>
    <p188:txBody>
      <a:bodyPr/>
      <a:lstStyle/>
      <a:p>
        <a:r>
          <a:rPr lang="en-US"/>
          <a:t>Hi Tivadar, I’m David, an editor with Packt. I’ve made a few comments. My main suggestion is to add a bit more writing to the slides! Your audience may wish to revisit the deck later on, and most of the presentation is images without any accompanying text. Without text, either on the slide itself or in the “notes” window below, it’s difficult to gauge your intentions and what the images are supposed to convey. Adding some more written information would be really helpful for your audience, both during the presentation and after.</a:t>
        </a:r>
      </a:p>
    </p188:txBody>
  </p188:cm>
  <p188:cm id="{1E1655FD-314D-45A9-89F8-29CCBB58F2B5}" authorId="{3297E51A-5BF5-83BE-2A6F-07533FE4F8B2}" created="2025-07-10T08:36:44.221">
    <ac:txMkLst xmlns:ac="http://schemas.microsoft.com/office/drawing/2013/main/command">
      <pc:docMk xmlns:pc="http://schemas.microsoft.com/office/powerpoint/2013/main/command"/>
      <pc:sldMk xmlns:pc="http://schemas.microsoft.com/office/powerpoint/2013/main/command" cId="0" sldId="256"/>
      <ac:spMk id="138" creationId="{00000000-0000-0000-0000-000000000000}"/>
      <ac:txMk cp="0" len="7">
        <ac:context len="43" hash="526911968"/>
      </ac:txMk>
    </ac:txMkLst>
    <p188:pos x="602854" y="189479"/>
    <p188:txBody>
      <a:bodyPr/>
      <a:lstStyle/>
      <a:p>
        <a:r>
          <a:rPr lang="en-US"/>
          <a:t>Remember to add a description here - or delete it - but don’t leave it like this, please! ☺️</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CACA1F6C-7EBE-4A0A-990F-CA83B3EA1931}" authorId="{3297E51A-5BF5-83BE-2A6F-07533FE4F8B2}" created="2025-07-10T08:42:35.791">
    <pc:sldMkLst xmlns:pc="http://schemas.microsoft.com/office/powerpoint/2013/main/command">
      <pc:docMk/>
      <pc:sldMk cId="0" sldId="259"/>
    </pc:sldMkLst>
    <p188:txBody>
      <a:bodyPr/>
      <a:lstStyle/>
      <a:p>
        <a:r>
          <a:rPr lang="en-US"/>
          <a:t>The other presenters have included an Agenda slide before the first section, listing the sections of their presentations. </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B7087692-C760-4FA8-BB3A-59432DE87369}" authorId="{3297E51A-5BF5-83BE-2A6F-07533FE4F8B2}" created="2025-07-10T08:38:49.493">
    <ac:txMkLst xmlns:ac="http://schemas.microsoft.com/office/drawing/2013/main/command">
      <pc:docMk xmlns:pc="http://schemas.microsoft.com/office/powerpoint/2013/main/command"/>
      <pc:sldMk xmlns:pc="http://schemas.microsoft.com/office/powerpoint/2013/main/command" cId="0" sldId="260"/>
      <ac:spMk id="190" creationId="{00000000-0000-0000-0000-000000000000}"/>
      <ac:txMk cp="13" len="4">
        <ac:context len="39" hash="3490088333"/>
      </ac:txMk>
    </ac:txMkLst>
    <p188:pos x="2435584" y="192733"/>
    <p188:txBody>
      <a:bodyPr/>
      <a:lstStyle/>
      <a:p>
        <a:r>
          <a:rPr lang="en-US"/>
          <a:t>Can you elaborate a little bit on these? What distinguishes them from each other? Are they all equal or is one better than the others?</a:t>
        </a:r>
      </a:p>
    </p188:txBody>
  </p188:cm>
  <p188:cm id="{B31D1CE7-DE80-4397-9DBA-0D956C11D755}" authorId="{3297E51A-5BF5-83BE-2A6F-07533FE4F8B2}" created="2025-07-10T09:54:58.393">
    <pc:sldMkLst xmlns:pc="http://schemas.microsoft.com/office/powerpoint/2013/main/command">
      <pc:docMk/>
      <pc:sldMk cId="0" sldId="260"/>
    </pc:sldMkLst>
    <p188:txBody>
      <a:bodyPr/>
      <a:lstStyle/>
      <a:p>
        <a:r>
          <a:rPr lang="en-US"/>
          <a:t>The page counter doesn’t seem to be automated, so you’ll need to update it manually.</a:t>
        </a:r>
      </a:p>
    </p188:txBody>
  </p188:cm>
</p188:cmLst>
</file>

<file path=ppt/comments/modernComment_10C_0.xml><?xml version="1.0" encoding="utf-8"?>
<p188:cmLst xmlns:a="http://schemas.openxmlformats.org/drawingml/2006/main" xmlns:r="http://schemas.openxmlformats.org/officeDocument/2006/relationships" xmlns:p188="http://schemas.microsoft.com/office/powerpoint/2018/8/main">
  <p188:cm id="{21D66C0E-8166-4C1D-A8C1-364D6E738378}" authorId="{3297E51A-5BF5-83BE-2A6F-07533FE4F8B2}" created="2025-07-10T09:59:21.293">
    <pc:sldMkLst xmlns:pc="http://schemas.microsoft.com/office/powerpoint/2013/main/command">
      <pc:docMk/>
      <pc:sldMk cId="0" sldId="268"/>
    </pc:sldMkLst>
    <p188:txBody>
      <a:bodyPr/>
      <a:lstStyle/>
      <a:p>
        <a:r>
          <a:rPr lang="en-US"/>
          <a:t>This is the first of a series of slides which present images without much context. A bit more description alongside the images would help the audience keep up!</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6c84367e8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36c84367e8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36c84367e8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6c84367e8f_0_5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36c84367e8f_0_5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6c84367e8f_0_6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36c84367e8f_0_6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6c84367e8f_0_7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36c84367e8f_0_7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44a595746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344a595746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6c84367e8f_0_7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36c84367e8f_0_7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6c84367e8f_0_7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g36c84367e8f_0_7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6c84367e8f_0_75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36c84367e8f_0_7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44a5957469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344a5957469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6c84367e8f_0_7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36c84367e8f_0_7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6d6fab777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36d6fab777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6c84367e8f_0_1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36c84367e8f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6d6fab7778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36d6fab7778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6c84367e8f_0_78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36c84367e8f_0_7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6d6fab7778_0_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g36d6fab7778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6d6fab7778_0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g36d6fab7778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44a5957469_0_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344a595746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44a5957469_0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344a5957469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6d6fab7778_0_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36d6fab7778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6d6fab7778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g36d6fab7778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6d6fab7778_0_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g36d6fab7778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6d6fab7778_0_1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g36d6fab7778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6c84367e8f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36c84367e8f_0_2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36c84367e8f_0_2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6d6fab7778_0_15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g36d6fab7778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6d6fab7778_0_16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g36d6fab7778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6d6fab7778_0_1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36d6fab7778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6d6fab7778_0_8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36d6fab7778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6d6fab7778_0_1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g36d6fab7778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6d6fab7778_0_19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36d6fab7778_0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6d6fab7778_0_2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36d6fab7778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6d6fab7778_0_2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g36d6fab7778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6d6fab7778_0_2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9" name="Google Shape;639;g36d6fab7778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6d6fab7778_0_25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g36d6fab7778_0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6c84367e8f_0_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36c84367e8f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6d6fab7778_0_26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7" name="Google Shape;667;g36d6fab7778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6d6fab7778_0_2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g36d6fab7778_0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36d6fab7778_0_2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5" name="Google Shape;695;g36d6fab7778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6c84367e8f_0_4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36c84367e8f_0_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6c84367e8f_0_5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36c84367e8f_0_5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c84367e8f_0_5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36c84367e8f_0_5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6c84367e8f_0_5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36c84367e8f_0_5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6c84367e8f_0_5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36c84367e8f_0_5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32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00"/>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300"/>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3200"/>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3200"/>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200" cy="320100"/>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200" cy="1975800"/>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1100" cy="320100"/>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1100" cy="1975800"/>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200" cy="581100"/>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6000" cy="2926500"/>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200" cy="2345700"/>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500"/>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600"/>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400" y="-125700"/>
            <a:ext cx="2263200"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00" y="1085919"/>
            <a:ext cx="2925900"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00" y="95319"/>
            <a:ext cx="2925900"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1111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3200"/>
          </a:xfrm>
          <a:prstGeom prst="rect">
            <a:avLst/>
          </a:prstGeom>
          <a:noFill/>
          <a:ln>
            <a:noFill/>
          </a:ln>
        </p:spPr>
        <p:txBody>
          <a:bodyPr spcFirstLastPara="1" wrap="square" lIns="45725" tIns="22850" rIns="45725" bIns="22850" anchor="t" anchorCtr="0">
            <a:normAutofit/>
          </a:bodyPr>
          <a:lstStyle>
            <a:lvl1pPr marL="457200" marR="0" lvl="0" indent="-330200" algn="l">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marR="0" lvl="0" algn="l">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marR="0" lvl="0" algn="ctr">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spcBef>
                <a:spcPts val="0"/>
              </a:spcBef>
              <a:buNone/>
              <a:defRPr sz="600" b="0" i="0" u="none" strike="noStrike" cap="none">
                <a:solidFill>
                  <a:srgbClr val="888888"/>
                </a:solidFill>
                <a:latin typeface="Calibri"/>
                <a:ea typeface="Calibri"/>
                <a:cs typeface="Calibri"/>
                <a:sym typeface="Calibri"/>
              </a:defRPr>
            </a:lvl1pPr>
            <a:lvl2pPr marL="0" marR="0" lvl="1" indent="0" algn="r">
              <a:spcBef>
                <a:spcPts val="0"/>
              </a:spcBef>
              <a:buNone/>
              <a:defRPr sz="600" b="0" i="0" u="none" strike="noStrike" cap="none">
                <a:solidFill>
                  <a:srgbClr val="888888"/>
                </a:solidFill>
                <a:latin typeface="Calibri"/>
                <a:ea typeface="Calibri"/>
                <a:cs typeface="Calibri"/>
                <a:sym typeface="Calibri"/>
              </a:defRPr>
            </a:lvl2pPr>
            <a:lvl3pPr marL="0" marR="0" lvl="2" indent="0" algn="r">
              <a:spcBef>
                <a:spcPts val="0"/>
              </a:spcBef>
              <a:buNone/>
              <a:defRPr sz="600" b="0" i="0" u="none" strike="noStrike" cap="none">
                <a:solidFill>
                  <a:srgbClr val="888888"/>
                </a:solidFill>
                <a:latin typeface="Calibri"/>
                <a:ea typeface="Calibri"/>
                <a:cs typeface="Calibri"/>
                <a:sym typeface="Calibri"/>
              </a:defRPr>
            </a:lvl3pPr>
            <a:lvl4pPr marL="0" marR="0" lvl="3" indent="0" algn="r">
              <a:spcBef>
                <a:spcPts val="0"/>
              </a:spcBef>
              <a:buNone/>
              <a:defRPr sz="600" b="0" i="0" u="none" strike="noStrike" cap="none">
                <a:solidFill>
                  <a:srgbClr val="888888"/>
                </a:solidFill>
                <a:latin typeface="Calibri"/>
                <a:ea typeface="Calibri"/>
                <a:cs typeface="Calibri"/>
                <a:sym typeface="Calibri"/>
              </a:defRPr>
            </a:lvl4pPr>
            <a:lvl5pPr marL="0" marR="0" lvl="4" indent="0" algn="r">
              <a:spcBef>
                <a:spcPts val="0"/>
              </a:spcBef>
              <a:buNone/>
              <a:defRPr sz="600" b="0" i="0" u="none" strike="noStrike" cap="none">
                <a:solidFill>
                  <a:srgbClr val="888888"/>
                </a:solidFill>
                <a:latin typeface="Calibri"/>
                <a:ea typeface="Calibri"/>
                <a:cs typeface="Calibri"/>
                <a:sym typeface="Calibri"/>
              </a:defRPr>
            </a:lvl5pPr>
            <a:lvl6pPr marL="0" marR="0" lvl="5" indent="0" algn="r">
              <a:spcBef>
                <a:spcPts val="0"/>
              </a:spcBef>
              <a:buNone/>
              <a:defRPr sz="600" b="0" i="0" u="none" strike="noStrike" cap="none">
                <a:solidFill>
                  <a:srgbClr val="888888"/>
                </a:solidFill>
                <a:latin typeface="Calibri"/>
                <a:ea typeface="Calibri"/>
                <a:cs typeface="Calibri"/>
                <a:sym typeface="Calibri"/>
              </a:defRPr>
            </a:lvl6pPr>
            <a:lvl7pPr marL="0" marR="0" lvl="6" indent="0" algn="r">
              <a:spcBef>
                <a:spcPts val="0"/>
              </a:spcBef>
              <a:buNone/>
              <a:defRPr sz="600" b="0" i="0" u="none" strike="noStrike" cap="none">
                <a:solidFill>
                  <a:srgbClr val="888888"/>
                </a:solidFill>
                <a:latin typeface="Calibri"/>
                <a:ea typeface="Calibri"/>
                <a:cs typeface="Calibri"/>
                <a:sym typeface="Calibri"/>
              </a:defRPr>
            </a:lvl7pPr>
            <a:lvl8pPr marL="0" marR="0" lvl="7" indent="0" algn="r">
              <a:spcBef>
                <a:spcPts val="0"/>
              </a:spcBef>
              <a:buNone/>
              <a:defRPr sz="600" b="0" i="0" u="none" strike="noStrike" cap="none">
                <a:solidFill>
                  <a:srgbClr val="888888"/>
                </a:solidFill>
                <a:latin typeface="Calibri"/>
                <a:ea typeface="Calibri"/>
                <a:cs typeface="Calibri"/>
                <a:sym typeface="Calibri"/>
              </a:defRPr>
            </a:lvl8pPr>
            <a:lvl9pPr marL="0" marR="0" lvl="8" indent="0" algn="r">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0C_0.xm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9"/>
        <p:cNvGrpSpPr/>
        <p:nvPr/>
      </p:nvGrpSpPr>
      <p:grpSpPr>
        <a:xfrm>
          <a:off x="0" y="0"/>
          <a:ext cx="0" cy="0"/>
          <a:chOff x="0" y="0"/>
          <a:chExt cx="0" cy="0"/>
        </a:xfrm>
      </p:grpSpPr>
      <p:sp>
        <p:nvSpPr>
          <p:cNvPr id="130" name="Google Shape;130;p25"/>
          <p:cNvSpPr/>
          <p:nvPr/>
        </p:nvSpPr>
        <p:spPr>
          <a:xfrm>
            <a:off x="7612014" y="156240"/>
            <a:ext cx="1017636" cy="35811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31" name="Google Shape;131;p25"/>
          <p:cNvGrpSpPr/>
          <p:nvPr/>
        </p:nvGrpSpPr>
        <p:grpSpPr>
          <a:xfrm>
            <a:off x="0" y="1418604"/>
            <a:ext cx="9143883" cy="588398"/>
            <a:chOff x="0" y="-19050"/>
            <a:chExt cx="5287621" cy="340252"/>
          </a:xfrm>
        </p:grpSpPr>
        <p:sp>
          <p:nvSpPr>
            <p:cNvPr id="132" name="Google Shape;132;p25"/>
            <p:cNvSpPr/>
            <p:nvPr/>
          </p:nvSpPr>
          <p:spPr>
            <a:xfrm>
              <a:off x="0" y="0"/>
              <a:ext cx="5287621" cy="321202"/>
            </a:xfrm>
            <a:custGeom>
              <a:avLst/>
              <a:gdLst/>
              <a:ahLst/>
              <a:cxnLst/>
              <a:rect l="l" t="t" r="r" b="b"/>
              <a:pathLst>
                <a:path w="5287621" h="321202" extrusionOk="0">
                  <a:moveTo>
                    <a:pt x="0" y="0"/>
                  </a:moveTo>
                  <a:lnTo>
                    <a:pt x="5287621" y="0"/>
                  </a:lnTo>
                  <a:lnTo>
                    <a:pt x="5287621" y="321202"/>
                  </a:lnTo>
                  <a:lnTo>
                    <a:pt x="0" y="321202"/>
                  </a:lnTo>
                  <a:close/>
                </a:path>
              </a:pathLst>
            </a:custGeom>
            <a:solidFill>
              <a:srgbClr val="00CD8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3" name="Google Shape;133;p25"/>
            <p:cNvSpPr txBox="1"/>
            <p:nvPr/>
          </p:nvSpPr>
          <p:spPr>
            <a:xfrm>
              <a:off x="0" y="-19050"/>
              <a:ext cx="5287500" cy="340200"/>
            </a:xfrm>
            <a:prstGeom prst="rect">
              <a:avLst/>
            </a:prstGeom>
            <a:noFill/>
            <a:ln>
              <a:noFill/>
            </a:ln>
          </p:spPr>
          <p:txBody>
            <a:bodyPr spcFirstLastPara="1" wrap="square" lIns="25400" tIns="25400" rIns="25400" bIns="25400" anchor="ctr" anchorCtr="0">
              <a:noAutofit/>
            </a:bodyPr>
            <a:lstStyle/>
            <a:p>
              <a:pPr marL="0" marR="0" lvl="0" indent="0" algn="ctr" rtl="0">
                <a:lnSpc>
                  <a:spcPct val="101111"/>
                </a:lnSpc>
                <a:spcBef>
                  <a:spcPts val="0"/>
                </a:spcBef>
                <a:spcAft>
                  <a:spcPts val="0"/>
                </a:spcAft>
                <a:buNone/>
              </a:pPr>
              <a:endParaRPr sz="900">
                <a:solidFill>
                  <a:schemeClr val="dk1"/>
                </a:solidFill>
                <a:latin typeface="Calibri"/>
                <a:ea typeface="Calibri"/>
                <a:cs typeface="Calibri"/>
                <a:sym typeface="Calibri"/>
              </a:endParaRPr>
            </a:p>
          </p:txBody>
        </p:sp>
      </p:grpSp>
      <p:grpSp>
        <p:nvGrpSpPr>
          <p:cNvPr id="134" name="Google Shape;134;p25"/>
          <p:cNvGrpSpPr/>
          <p:nvPr/>
        </p:nvGrpSpPr>
        <p:grpSpPr>
          <a:xfrm>
            <a:off x="7208628" y="3233368"/>
            <a:ext cx="1395821" cy="1395821"/>
            <a:chOff x="0" y="0"/>
            <a:chExt cx="812800" cy="812800"/>
          </a:xfrm>
        </p:grpSpPr>
        <p:sp>
          <p:nvSpPr>
            <p:cNvPr id="135" name="Google Shape;135;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6" name="Google Shape;136;p25"/>
            <p:cNvSpPr txBox="1"/>
            <p:nvPr/>
          </p:nvSpPr>
          <p:spPr>
            <a:xfrm>
              <a:off x="76200" y="66675"/>
              <a:ext cx="660300" cy="669900"/>
            </a:xfrm>
            <a:prstGeom prst="rect">
              <a:avLst/>
            </a:prstGeom>
            <a:noFill/>
            <a:ln>
              <a:noFill/>
            </a:ln>
          </p:spPr>
          <p:txBody>
            <a:bodyPr spcFirstLastPara="1" wrap="square" lIns="5500" tIns="5500" rIns="5500" bIns="5500" anchor="ctr" anchorCtr="0">
              <a:noAutofit/>
            </a:bodyPr>
            <a:lstStyle/>
            <a:p>
              <a:pPr marL="0" marR="0" lvl="0" indent="0" algn="ctr" rtl="0">
                <a:lnSpc>
                  <a:spcPct val="11777"/>
                </a:lnSpc>
                <a:spcBef>
                  <a:spcPts val="0"/>
                </a:spcBef>
                <a:spcAft>
                  <a:spcPts val="0"/>
                </a:spcAft>
                <a:buNone/>
              </a:pPr>
              <a:endParaRPr sz="900">
                <a:solidFill>
                  <a:schemeClr val="dk1"/>
                </a:solidFill>
                <a:latin typeface="Calibri"/>
                <a:ea typeface="Calibri"/>
                <a:cs typeface="Calibri"/>
                <a:sym typeface="Calibri"/>
              </a:endParaRPr>
            </a:p>
          </p:txBody>
        </p:sp>
      </p:grpSp>
      <p:sp>
        <p:nvSpPr>
          <p:cNvPr id="137" name="Google Shape;137;p25"/>
          <p:cNvSpPr/>
          <p:nvPr/>
        </p:nvSpPr>
        <p:spPr>
          <a:xfrm>
            <a:off x="486475" y="401434"/>
            <a:ext cx="2105086" cy="431543"/>
          </a:xfrm>
          <a:custGeom>
            <a:avLst/>
            <a:gdLst/>
            <a:ahLst/>
            <a:cxnLst/>
            <a:rect l="l" t="t" r="r" b="b"/>
            <a:pathLst>
              <a:path w="4210171" h="863085" extrusionOk="0">
                <a:moveTo>
                  <a:pt x="0" y="0"/>
                </a:moveTo>
                <a:lnTo>
                  <a:pt x="4210172" y="0"/>
                </a:lnTo>
                <a:lnTo>
                  <a:pt x="4210172" y="863085"/>
                </a:lnTo>
                <a:lnTo>
                  <a:pt x="0" y="863085"/>
                </a:lnTo>
                <a:lnTo>
                  <a:pt x="0" y="0"/>
                </a:lnTo>
                <a:close/>
              </a:path>
            </a:pathLst>
          </a:custGeom>
          <a:blipFill rotWithShape="1">
            <a:blip r:embed="rId5">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8" name="Google Shape;138;p25"/>
          <p:cNvSpPr txBox="1"/>
          <p:nvPr/>
        </p:nvSpPr>
        <p:spPr>
          <a:xfrm>
            <a:off x="486475" y="3348851"/>
            <a:ext cx="8057100" cy="2310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500" dirty="0">
                <a:solidFill>
                  <a:srgbClr val="FFFFFF"/>
                </a:solidFill>
                <a:latin typeface="Outfit"/>
                <a:ea typeface="Outfit"/>
                <a:cs typeface="Outfit"/>
                <a:sym typeface="Outfit"/>
              </a:rPr>
              <a:t>Session Description (2-3 high-Q takeaways)</a:t>
            </a:r>
            <a:endParaRPr sz="700" dirty="0"/>
          </a:p>
        </p:txBody>
      </p:sp>
      <p:sp>
        <p:nvSpPr>
          <p:cNvPr id="139" name="Google Shape;139;p25"/>
          <p:cNvSpPr txBox="1"/>
          <p:nvPr/>
        </p:nvSpPr>
        <p:spPr>
          <a:xfrm>
            <a:off x="486474" y="1544335"/>
            <a:ext cx="5455800" cy="1462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2500" dirty="0">
                <a:solidFill>
                  <a:srgbClr val="FFFFFF"/>
                </a:solidFill>
                <a:latin typeface="Outfit"/>
                <a:ea typeface="Outfit"/>
                <a:cs typeface="Outfit"/>
                <a:sym typeface="Outfit"/>
              </a:rPr>
              <a:t>Not Just a Black Box:</a:t>
            </a:r>
            <a:endParaRPr sz="2500" dirty="0">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r>
              <a:rPr lang="en-GB" sz="2500" dirty="0">
                <a:solidFill>
                  <a:srgbClr val="FFFFFF"/>
                </a:solidFill>
                <a:latin typeface="Outfit"/>
                <a:ea typeface="Outfit"/>
                <a:cs typeface="Outfit"/>
                <a:sym typeface="Outfit"/>
              </a:rPr>
              <a:t>Understanding ML Through Mathematics</a:t>
            </a:r>
            <a:endParaRPr sz="2500" dirty="0">
              <a:solidFill>
                <a:srgbClr val="FFFFFF"/>
              </a:solidFill>
              <a:latin typeface="Outfit"/>
              <a:ea typeface="Outfit"/>
              <a:cs typeface="Outfit"/>
              <a:sym typeface="Outfit"/>
            </a:endParaRPr>
          </a:p>
        </p:txBody>
      </p:sp>
      <p:sp>
        <p:nvSpPr>
          <p:cNvPr id="140" name="Google Shape;140;p25"/>
          <p:cNvSpPr txBox="1"/>
          <p:nvPr/>
        </p:nvSpPr>
        <p:spPr>
          <a:xfrm>
            <a:off x="5261535" y="3624554"/>
            <a:ext cx="17394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800">
                <a:solidFill>
                  <a:srgbClr val="FFFFFF"/>
                </a:solidFill>
                <a:latin typeface="Outfit"/>
                <a:ea typeface="Outfit"/>
                <a:cs typeface="Outfit"/>
                <a:sym typeface="Outfit"/>
              </a:rPr>
              <a:t>Tivadar Danka</a:t>
            </a:r>
            <a:endParaRPr sz="700"/>
          </a:p>
        </p:txBody>
      </p:sp>
      <p:sp>
        <p:nvSpPr>
          <p:cNvPr id="141" name="Google Shape;141;p25"/>
          <p:cNvSpPr txBox="1"/>
          <p:nvPr/>
        </p:nvSpPr>
        <p:spPr>
          <a:xfrm>
            <a:off x="697851" y="428293"/>
            <a:ext cx="1682400" cy="3078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GB" sz="2000">
                <a:solidFill>
                  <a:srgbClr val="000000"/>
                </a:solidFill>
                <a:latin typeface="Outfit"/>
                <a:ea typeface="Outfit"/>
                <a:cs typeface="Outfit"/>
                <a:sym typeface="Outfit"/>
              </a:rPr>
              <a:t>Starting Now</a:t>
            </a:r>
            <a:endParaRPr sz="700"/>
          </a:p>
        </p:txBody>
      </p:sp>
      <p:sp>
        <p:nvSpPr>
          <p:cNvPr id="142" name="Google Shape;142;p25"/>
          <p:cNvSpPr txBox="1"/>
          <p:nvPr/>
        </p:nvSpPr>
        <p:spPr>
          <a:xfrm>
            <a:off x="5364394" y="4002696"/>
            <a:ext cx="17394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Educator</a:t>
            </a:r>
            <a:endParaRPr sz="700"/>
          </a:p>
        </p:txBody>
      </p:sp>
      <p:cxnSp>
        <p:nvCxnSpPr>
          <p:cNvPr id="143" name="Google Shape;143;p25"/>
          <p:cNvCxnSpPr/>
          <p:nvPr/>
        </p:nvCxnSpPr>
        <p:spPr>
          <a:xfrm>
            <a:off x="5307297" y="3969359"/>
            <a:ext cx="1707900" cy="9600"/>
          </a:xfrm>
          <a:prstGeom prst="straightConnector1">
            <a:avLst/>
          </a:prstGeom>
          <a:noFill/>
          <a:ln w="38100" cap="flat" cmpd="sng">
            <a:solidFill>
              <a:srgbClr val="FFFFFF"/>
            </a:solidFill>
            <a:prstDash val="solid"/>
            <a:round/>
            <a:headEnd type="none" w="sm" len="sm"/>
            <a:tailEnd type="none" w="sm" len="sm"/>
          </a:ln>
        </p:spPr>
      </p:cxnSp>
      <p:pic>
        <p:nvPicPr>
          <p:cNvPr id="144" name="Google Shape;144;p25"/>
          <p:cNvPicPr preferRelativeResize="0"/>
          <p:nvPr/>
        </p:nvPicPr>
        <p:blipFill rotWithShape="1">
          <a:blip r:embed="rId6">
            <a:alphaModFix/>
          </a:blip>
          <a:srcRect t="5013" b="29537"/>
          <a:stretch/>
        </p:blipFill>
        <p:spPr>
          <a:xfrm>
            <a:off x="7295288" y="3328900"/>
            <a:ext cx="1222500" cy="1204800"/>
          </a:xfrm>
          <a:prstGeom prst="ellipse">
            <a:avLst/>
          </a:prstGeom>
          <a:noFill/>
          <a:ln w="9525" cap="flat" cmpd="sng">
            <a:solidFill>
              <a:schemeClr val="dk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6" name="Google Shape;256;p34"/>
          <p:cNvSpPr txBox="1"/>
          <p:nvPr/>
        </p:nvSpPr>
        <p:spPr>
          <a:xfrm>
            <a:off x="514350" y="2239963"/>
            <a:ext cx="5429400" cy="12930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GB" sz="3500" b="1">
                <a:solidFill>
                  <a:srgbClr val="FFFFFF"/>
                </a:solidFill>
                <a:latin typeface="Outfit"/>
                <a:ea typeface="Outfit"/>
                <a:cs typeface="Outfit"/>
                <a:sym typeface="Outfit"/>
              </a:rPr>
              <a:t>What kind of math</a:t>
            </a:r>
            <a:endParaRPr sz="3500" b="1">
              <a:solidFill>
                <a:srgbClr val="FFFFFF"/>
              </a:solidFill>
              <a:latin typeface="Outfit"/>
              <a:ea typeface="Outfit"/>
              <a:cs typeface="Outfit"/>
              <a:sym typeface="Outfit"/>
            </a:endParaRPr>
          </a:p>
          <a:p>
            <a:pPr marL="0" marR="0" lvl="0" indent="0" algn="ctr" rtl="0">
              <a:lnSpc>
                <a:spcPct val="140005"/>
              </a:lnSpc>
              <a:spcBef>
                <a:spcPts val="0"/>
              </a:spcBef>
              <a:spcAft>
                <a:spcPts val="0"/>
              </a:spcAft>
              <a:buNone/>
            </a:pPr>
            <a:r>
              <a:rPr lang="en-GB" sz="3500" b="1">
                <a:solidFill>
                  <a:srgbClr val="FFFFFF"/>
                </a:solidFill>
                <a:latin typeface="Outfit"/>
                <a:ea typeface="Outfit"/>
                <a:cs typeface="Outfit"/>
                <a:sym typeface="Outfit"/>
              </a:rPr>
              <a:t>do you need?</a:t>
            </a:r>
            <a:endParaRPr sz="3500" b="1">
              <a:solidFill>
                <a:srgbClr val="FFFFFF"/>
              </a:solidFill>
              <a:latin typeface="Outfit"/>
              <a:ea typeface="Outfit"/>
              <a:cs typeface="Outfit"/>
              <a:sym typeface="Outfit"/>
            </a:endParaRPr>
          </a:p>
        </p:txBody>
      </p:sp>
      <p:cxnSp>
        <p:nvCxnSpPr>
          <p:cNvPr id="257" name="Google Shape;257;p34"/>
          <p:cNvCxnSpPr/>
          <p:nvPr/>
        </p:nvCxnSpPr>
        <p:spPr>
          <a:xfrm>
            <a:off x="514350" y="2135605"/>
            <a:ext cx="5680800" cy="0"/>
          </a:xfrm>
          <a:prstGeom prst="straightConnector1">
            <a:avLst/>
          </a:prstGeom>
          <a:noFill/>
          <a:ln w="38100" cap="flat" cmpd="sng">
            <a:solidFill>
              <a:srgbClr val="FFFFFF"/>
            </a:solidFill>
            <a:prstDash val="solid"/>
            <a:round/>
            <a:headEnd type="none" w="sm" len="sm"/>
            <a:tailEnd type="none" w="sm" len="sm"/>
          </a:ln>
        </p:spPr>
      </p:cxnSp>
      <p:sp>
        <p:nvSpPr>
          <p:cNvPr id="258" name="Google Shape;258;p34"/>
          <p:cNvSpPr/>
          <p:nvPr/>
        </p:nvSpPr>
        <p:spPr>
          <a:xfrm>
            <a:off x="7612014" y="156240"/>
            <a:ext cx="1017636" cy="35811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2"/>
        <p:cNvGrpSpPr/>
        <p:nvPr/>
      </p:nvGrpSpPr>
      <p:grpSpPr>
        <a:xfrm>
          <a:off x="0" y="0"/>
          <a:ext cx="0" cy="0"/>
          <a:chOff x="0" y="0"/>
          <a:chExt cx="0" cy="0"/>
        </a:xfrm>
      </p:grpSpPr>
      <p:cxnSp>
        <p:nvCxnSpPr>
          <p:cNvPr id="263" name="Google Shape;263;p35"/>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264" name="Google Shape;264;p35"/>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265" name="Google Shape;265;p35"/>
          <p:cNvGrpSpPr/>
          <p:nvPr/>
        </p:nvGrpSpPr>
        <p:grpSpPr>
          <a:xfrm>
            <a:off x="8181758" y="252719"/>
            <a:ext cx="432022" cy="245745"/>
            <a:chOff x="63500" y="63500"/>
            <a:chExt cx="1728089" cy="982980"/>
          </a:xfrm>
        </p:grpSpPr>
        <p:sp>
          <p:nvSpPr>
            <p:cNvPr id="266" name="Google Shape;266;p3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7" name="Google Shape;267;p3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8" name="Google Shape;268;p3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269" name="Google Shape;269;p35"/>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270" name="Google Shape;270;p35"/>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271" name="Google Shape;271;p35"/>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What kind of math do you need?</a:t>
            </a:r>
            <a:endParaRPr sz="700"/>
          </a:p>
        </p:txBody>
      </p:sp>
      <p:pic>
        <p:nvPicPr>
          <p:cNvPr id="272" name="Google Shape;272;p35" title="full.png"/>
          <p:cNvPicPr preferRelativeResize="0"/>
          <p:nvPr/>
        </p:nvPicPr>
        <p:blipFill>
          <a:blip r:embed="rId3">
            <a:alphaModFix/>
          </a:blip>
          <a:stretch>
            <a:fillRect/>
          </a:stretch>
        </p:blipFill>
        <p:spPr>
          <a:xfrm>
            <a:off x="1155325" y="654638"/>
            <a:ext cx="6833362" cy="3843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6"/>
        <p:cNvGrpSpPr/>
        <p:nvPr/>
      </p:nvGrpSpPr>
      <p:grpSpPr>
        <a:xfrm>
          <a:off x="0" y="0"/>
          <a:ext cx="0" cy="0"/>
          <a:chOff x="0" y="0"/>
          <a:chExt cx="0" cy="0"/>
        </a:xfrm>
      </p:grpSpPr>
      <p:cxnSp>
        <p:nvCxnSpPr>
          <p:cNvPr id="277" name="Google Shape;277;p36"/>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278" name="Google Shape;278;p36"/>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279" name="Google Shape;279;p36"/>
          <p:cNvGrpSpPr/>
          <p:nvPr/>
        </p:nvGrpSpPr>
        <p:grpSpPr>
          <a:xfrm>
            <a:off x="8181758" y="252719"/>
            <a:ext cx="432022" cy="245745"/>
            <a:chOff x="63500" y="63500"/>
            <a:chExt cx="1728089" cy="982980"/>
          </a:xfrm>
        </p:grpSpPr>
        <p:sp>
          <p:nvSpPr>
            <p:cNvPr id="280" name="Google Shape;280;p36"/>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1" name="Google Shape;281;p36"/>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2" name="Google Shape;282;p36"/>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283" name="Google Shape;283;p36"/>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284" name="Google Shape;284;p36"/>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285" name="Google Shape;285;p36"/>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What kind of math do you need?</a:t>
            </a:r>
            <a:endParaRPr sz="700"/>
          </a:p>
        </p:txBody>
      </p:sp>
      <p:pic>
        <p:nvPicPr>
          <p:cNvPr id="286" name="Google Shape;286;p36" title="linear-algebra.png"/>
          <p:cNvPicPr preferRelativeResize="0"/>
          <p:nvPr/>
        </p:nvPicPr>
        <p:blipFill rotWithShape="1">
          <a:blip r:embed="rId3">
            <a:alphaModFix/>
          </a:blip>
          <a:srcRect/>
          <a:stretch/>
        </p:blipFill>
        <p:spPr>
          <a:xfrm>
            <a:off x="1155325" y="654638"/>
            <a:ext cx="6833362" cy="3843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0"/>
        <p:cNvGrpSpPr/>
        <p:nvPr/>
      </p:nvGrpSpPr>
      <p:grpSpPr>
        <a:xfrm>
          <a:off x="0" y="0"/>
          <a:ext cx="0" cy="0"/>
          <a:chOff x="0" y="0"/>
          <a:chExt cx="0" cy="0"/>
        </a:xfrm>
      </p:grpSpPr>
      <p:cxnSp>
        <p:nvCxnSpPr>
          <p:cNvPr id="291" name="Google Shape;291;p37"/>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292" name="Google Shape;292;p37"/>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293" name="Google Shape;293;p37"/>
          <p:cNvGrpSpPr/>
          <p:nvPr/>
        </p:nvGrpSpPr>
        <p:grpSpPr>
          <a:xfrm>
            <a:off x="8181758" y="252719"/>
            <a:ext cx="432022" cy="245745"/>
            <a:chOff x="63500" y="63500"/>
            <a:chExt cx="1728089" cy="982980"/>
          </a:xfrm>
        </p:grpSpPr>
        <p:sp>
          <p:nvSpPr>
            <p:cNvPr id="294" name="Google Shape;294;p37"/>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5" name="Google Shape;295;p37"/>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6" name="Google Shape;296;p37"/>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297" name="Google Shape;297;p37"/>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298" name="Google Shape;298;p37"/>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299" name="Google Shape;299;p37"/>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What kind of math do you need?</a:t>
            </a:r>
            <a:endParaRPr sz="700"/>
          </a:p>
        </p:txBody>
      </p:sp>
      <p:pic>
        <p:nvPicPr>
          <p:cNvPr id="300" name="Google Shape;300;p37"/>
          <p:cNvPicPr preferRelativeResize="0"/>
          <p:nvPr/>
        </p:nvPicPr>
        <p:blipFill>
          <a:blip r:embed="rId4">
            <a:alphaModFix/>
          </a:blip>
          <a:stretch>
            <a:fillRect/>
          </a:stretch>
        </p:blipFill>
        <p:spPr>
          <a:xfrm>
            <a:off x="2621404" y="649888"/>
            <a:ext cx="3901192" cy="3843725"/>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4"/>
        <p:cNvGrpSpPr/>
        <p:nvPr/>
      </p:nvGrpSpPr>
      <p:grpSpPr>
        <a:xfrm>
          <a:off x="0" y="0"/>
          <a:ext cx="0" cy="0"/>
          <a:chOff x="0" y="0"/>
          <a:chExt cx="0" cy="0"/>
        </a:xfrm>
      </p:grpSpPr>
      <p:cxnSp>
        <p:nvCxnSpPr>
          <p:cNvPr id="305" name="Google Shape;305;p38"/>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306" name="Google Shape;306;p38"/>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307" name="Google Shape;307;p38"/>
          <p:cNvGrpSpPr/>
          <p:nvPr/>
        </p:nvGrpSpPr>
        <p:grpSpPr>
          <a:xfrm>
            <a:off x="8181758" y="252719"/>
            <a:ext cx="432022" cy="245745"/>
            <a:chOff x="63500" y="63500"/>
            <a:chExt cx="1728089" cy="982980"/>
          </a:xfrm>
        </p:grpSpPr>
        <p:sp>
          <p:nvSpPr>
            <p:cNvPr id="308" name="Google Shape;308;p3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9" name="Google Shape;309;p3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0" name="Google Shape;310;p3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311" name="Google Shape;311;p38"/>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312" name="Google Shape;312;p38"/>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313" name="Google Shape;313;p38"/>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Linear algebra</a:t>
            </a:r>
            <a:endParaRPr sz="700"/>
          </a:p>
        </p:txBody>
      </p:sp>
      <p:pic>
        <p:nvPicPr>
          <p:cNvPr id="314" name="Google Shape;314;p38"/>
          <p:cNvPicPr preferRelativeResize="0"/>
          <p:nvPr/>
        </p:nvPicPr>
        <p:blipFill>
          <a:blip r:embed="rId3">
            <a:alphaModFix/>
          </a:blip>
          <a:stretch>
            <a:fillRect/>
          </a:stretch>
        </p:blipFill>
        <p:spPr>
          <a:xfrm>
            <a:off x="1201128" y="680392"/>
            <a:ext cx="6741725" cy="37922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8"/>
        <p:cNvGrpSpPr/>
        <p:nvPr/>
      </p:nvGrpSpPr>
      <p:grpSpPr>
        <a:xfrm>
          <a:off x="0" y="0"/>
          <a:ext cx="0" cy="0"/>
          <a:chOff x="0" y="0"/>
          <a:chExt cx="0" cy="0"/>
        </a:xfrm>
      </p:grpSpPr>
      <p:cxnSp>
        <p:nvCxnSpPr>
          <p:cNvPr id="319" name="Google Shape;319;p39"/>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320" name="Google Shape;320;p39"/>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321" name="Google Shape;321;p39"/>
          <p:cNvGrpSpPr/>
          <p:nvPr/>
        </p:nvGrpSpPr>
        <p:grpSpPr>
          <a:xfrm>
            <a:off x="8181758" y="252719"/>
            <a:ext cx="432022" cy="245745"/>
            <a:chOff x="63500" y="63500"/>
            <a:chExt cx="1728089" cy="982980"/>
          </a:xfrm>
        </p:grpSpPr>
        <p:sp>
          <p:nvSpPr>
            <p:cNvPr id="322" name="Google Shape;322;p39"/>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3" name="Google Shape;323;p39"/>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4" name="Google Shape;324;p39"/>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325" name="Google Shape;325;p39"/>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326" name="Google Shape;326;p39"/>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327" name="Google Shape;327;p39"/>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Linear algebra</a:t>
            </a:r>
            <a:endParaRPr sz="700"/>
          </a:p>
        </p:txBody>
      </p:sp>
      <p:pic>
        <p:nvPicPr>
          <p:cNvPr id="328" name="Google Shape;328;p39"/>
          <p:cNvPicPr preferRelativeResize="0"/>
          <p:nvPr/>
        </p:nvPicPr>
        <p:blipFill>
          <a:blip r:embed="rId3">
            <a:alphaModFix/>
          </a:blip>
          <a:stretch>
            <a:fillRect/>
          </a:stretch>
        </p:blipFill>
        <p:spPr>
          <a:xfrm>
            <a:off x="1646561" y="680400"/>
            <a:ext cx="5850889" cy="3792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2"/>
        <p:cNvGrpSpPr/>
        <p:nvPr/>
      </p:nvGrpSpPr>
      <p:grpSpPr>
        <a:xfrm>
          <a:off x="0" y="0"/>
          <a:ext cx="0" cy="0"/>
          <a:chOff x="0" y="0"/>
          <a:chExt cx="0" cy="0"/>
        </a:xfrm>
      </p:grpSpPr>
      <p:cxnSp>
        <p:nvCxnSpPr>
          <p:cNvPr id="333" name="Google Shape;333;p40"/>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334" name="Google Shape;334;p40"/>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335" name="Google Shape;335;p40"/>
          <p:cNvGrpSpPr/>
          <p:nvPr/>
        </p:nvGrpSpPr>
        <p:grpSpPr>
          <a:xfrm>
            <a:off x="8181758" y="252719"/>
            <a:ext cx="432022" cy="245745"/>
            <a:chOff x="63500" y="63500"/>
            <a:chExt cx="1728089" cy="982980"/>
          </a:xfrm>
        </p:grpSpPr>
        <p:sp>
          <p:nvSpPr>
            <p:cNvPr id="336" name="Google Shape;336;p4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7" name="Google Shape;337;p4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8" name="Google Shape;338;p4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339" name="Google Shape;339;p40"/>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340" name="Google Shape;340;p40"/>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341" name="Google Shape;341;p40"/>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Linear algebra</a:t>
            </a:r>
            <a:endParaRPr sz="700"/>
          </a:p>
        </p:txBody>
      </p:sp>
      <p:pic>
        <p:nvPicPr>
          <p:cNvPr id="342" name="Google Shape;342;p40"/>
          <p:cNvPicPr preferRelativeResize="0"/>
          <p:nvPr/>
        </p:nvPicPr>
        <p:blipFill>
          <a:blip r:embed="rId3">
            <a:alphaModFix/>
          </a:blip>
          <a:stretch>
            <a:fillRect/>
          </a:stretch>
        </p:blipFill>
        <p:spPr>
          <a:xfrm>
            <a:off x="1201100" y="680403"/>
            <a:ext cx="6741811" cy="3792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6"/>
        <p:cNvGrpSpPr/>
        <p:nvPr/>
      </p:nvGrpSpPr>
      <p:grpSpPr>
        <a:xfrm>
          <a:off x="0" y="0"/>
          <a:ext cx="0" cy="0"/>
          <a:chOff x="0" y="0"/>
          <a:chExt cx="0" cy="0"/>
        </a:xfrm>
      </p:grpSpPr>
      <p:cxnSp>
        <p:nvCxnSpPr>
          <p:cNvPr id="347" name="Google Shape;347;p41"/>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348" name="Google Shape;348;p41"/>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349" name="Google Shape;349;p41"/>
          <p:cNvGrpSpPr/>
          <p:nvPr/>
        </p:nvGrpSpPr>
        <p:grpSpPr>
          <a:xfrm>
            <a:off x="8181758" y="252719"/>
            <a:ext cx="432022" cy="245745"/>
            <a:chOff x="63500" y="63500"/>
            <a:chExt cx="1728089" cy="982980"/>
          </a:xfrm>
        </p:grpSpPr>
        <p:sp>
          <p:nvSpPr>
            <p:cNvPr id="350" name="Google Shape;350;p41"/>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1" name="Google Shape;351;p41"/>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2" name="Google Shape;352;p41"/>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353" name="Google Shape;353;p41"/>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354" name="Google Shape;354;p41"/>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355" name="Google Shape;355;p41"/>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Linear algebra</a:t>
            </a:r>
            <a:endParaRPr sz="700"/>
          </a:p>
        </p:txBody>
      </p:sp>
      <p:pic>
        <p:nvPicPr>
          <p:cNvPr id="356" name="Google Shape;356;p41"/>
          <p:cNvPicPr preferRelativeResize="0"/>
          <p:nvPr/>
        </p:nvPicPr>
        <p:blipFill>
          <a:blip r:embed="rId3">
            <a:alphaModFix/>
          </a:blip>
          <a:stretch>
            <a:fillRect/>
          </a:stretch>
        </p:blipFill>
        <p:spPr>
          <a:xfrm>
            <a:off x="1201099" y="675618"/>
            <a:ext cx="6741802" cy="37922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0"/>
        <p:cNvGrpSpPr/>
        <p:nvPr/>
      </p:nvGrpSpPr>
      <p:grpSpPr>
        <a:xfrm>
          <a:off x="0" y="0"/>
          <a:ext cx="0" cy="0"/>
          <a:chOff x="0" y="0"/>
          <a:chExt cx="0" cy="0"/>
        </a:xfrm>
      </p:grpSpPr>
      <p:cxnSp>
        <p:nvCxnSpPr>
          <p:cNvPr id="361" name="Google Shape;361;p42"/>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362" name="Google Shape;362;p42"/>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363" name="Google Shape;363;p42"/>
          <p:cNvGrpSpPr/>
          <p:nvPr/>
        </p:nvGrpSpPr>
        <p:grpSpPr>
          <a:xfrm>
            <a:off x="8181758" y="252719"/>
            <a:ext cx="432022" cy="245745"/>
            <a:chOff x="63500" y="63500"/>
            <a:chExt cx="1728089" cy="982980"/>
          </a:xfrm>
        </p:grpSpPr>
        <p:sp>
          <p:nvSpPr>
            <p:cNvPr id="364" name="Google Shape;364;p42"/>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65" name="Google Shape;365;p42"/>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66" name="Google Shape;366;p42"/>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367" name="Google Shape;367;p42"/>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368" name="Google Shape;368;p42"/>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369" name="Google Shape;369;p42"/>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Linear algebra</a:t>
            </a:r>
            <a:endParaRPr sz="700"/>
          </a:p>
        </p:txBody>
      </p:sp>
      <p:pic>
        <p:nvPicPr>
          <p:cNvPr id="370" name="Google Shape;370;p42" title="12.png"/>
          <p:cNvPicPr preferRelativeResize="0"/>
          <p:nvPr/>
        </p:nvPicPr>
        <p:blipFill rotWithShape="1">
          <a:blip r:embed="rId3">
            <a:alphaModFix/>
          </a:blip>
          <a:srcRect/>
          <a:stretch/>
        </p:blipFill>
        <p:spPr>
          <a:xfrm>
            <a:off x="1201100" y="680403"/>
            <a:ext cx="6741811" cy="37922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4"/>
        <p:cNvGrpSpPr/>
        <p:nvPr/>
      </p:nvGrpSpPr>
      <p:grpSpPr>
        <a:xfrm>
          <a:off x="0" y="0"/>
          <a:ext cx="0" cy="0"/>
          <a:chOff x="0" y="0"/>
          <a:chExt cx="0" cy="0"/>
        </a:xfrm>
      </p:grpSpPr>
      <p:cxnSp>
        <p:nvCxnSpPr>
          <p:cNvPr id="375" name="Google Shape;375;p43"/>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376" name="Google Shape;376;p43"/>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377" name="Google Shape;377;p43"/>
          <p:cNvGrpSpPr/>
          <p:nvPr/>
        </p:nvGrpSpPr>
        <p:grpSpPr>
          <a:xfrm>
            <a:off x="8181758" y="252719"/>
            <a:ext cx="432022" cy="245745"/>
            <a:chOff x="63500" y="63500"/>
            <a:chExt cx="1728089" cy="982980"/>
          </a:xfrm>
        </p:grpSpPr>
        <p:sp>
          <p:nvSpPr>
            <p:cNvPr id="378" name="Google Shape;378;p43"/>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79" name="Google Shape;379;p43"/>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80" name="Google Shape;380;p43"/>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381" name="Google Shape;381;p43"/>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382" name="Google Shape;382;p43"/>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383" name="Google Shape;383;p43"/>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Linear algebra</a:t>
            </a:r>
            <a:endParaRPr sz="700"/>
          </a:p>
        </p:txBody>
      </p:sp>
      <p:pic>
        <p:nvPicPr>
          <p:cNvPr id="384" name="Google Shape;384;p43"/>
          <p:cNvPicPr preferRelativeResize="0"/>
          <p:nvPr/>
        </p:nvPicPr>
        <p:blipFill>
          <a:blip r:embed="rId3">
            <a:alphaModFix/>
          </a:blip>
          <a:stretch>
            <a:fillRect/>
          </a:stretch>
        </p:blipFill>
        <p:spPr>
          <a:xfrm>
            <a:off x="1197113" y="678138"/>
            <a:ext cx="6749779" cy="37967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0" name="Google Shape;150;p26"/>
          <p:cNvSpPr txBox="1"/>
          <p:nvPr/>
        </p:nvSpPr>
        <p:spPr>
          <a:xfrm>
            <a:off x="514350" y="2239975"/>
            <a:ext cx="4472400" cy="538800"/>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GB" sz="3500">
                <a:solidFill>
                  <a:srgbClr val="FFFFFF"/>
                </a:solidFill>
                <a:latin typeface="Outfit"/>
                <a:ea typeface="Outfit"/>
                <a:cs typeface="Outfit"/>
                <a:sym typeface="Outfit"/>
              </a:rPr>
              <a:t>Not Just a Black Box:</a:t>
            </a:r>
            <a:endParaRPr sz="700"/>
          </a:p>
        </p:txBody>
      </p:sp>
      <p:sp>
        <p:nvSpPr>
          <p:cNvPr id="151" name="Google Shape;151;p26"/>
          <p:cNvSpPr txBox="1"/>
          <p:nvPr/>
        </p:nvSpPr>
        <p:spPr>
          <a:xfrm>
            <a:off x="514349" y="2784475"/>
            <a:ext cx="5680799" cy="560153"/>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r>
              <a:rPr lang="en-GB" sz="2600" dirty="0">
                <a:solidFill>
                  <a:srgbClr val="FFFFFF"/>
                </a:solidFill>
                <a:latin typeface="Outfit"/>
                <a:ea typeface="Outfit"/>
                <a:cs typeface="Outfit"/>
                <a:sym typeface="Outfit"/>
              </a:rPr>
              <a:t>Understanding ML Through Mathematics </a:t>
            </a:r>
            <a:endParaRPr sz="700" dirty="0"/>
          </a:p>
        </p:txBody>
      </p:sp>
      <p:cxnSp>
        <p:nvCxnSpPr>
          <p:cNvPr id="152" name="Google Shape;152;p26"/>
          <p:cNvCxnSpPr/>
          <p:nvPr/>
        </p:nvCxnSpPr>
        <p:spPr>
          <a:xfrm>
            <a:off x="514350" y="2135605"/>
            <a:ext cx="5680800" cy="0"/>
          </a:xfrm>
          <a:prstGeom prst="straightConnector1">
            <a:avLst/>
          </a:prstGeom>
          <a:noFill/>
          <a:ln w="38100" cap="flat" cmpd="sng">
            <a:solidFill>
              <a:srgbClr val="FFFFFF"/>
            </a:solidFill>
            <a:prstDash val="solid"/>
            <a:round/>
            <a:headEnd type="none" w="sm" len="sm"/>
            <a:tailEnd type="none" w="sm" len="sm"/>
          </a:ln>
        </p:spPr>
      </p:cxnSp>
      <p:sp>
        <p:nvSpPr>
          <p:cNvPr id="153" name="Google Shape;153;p26"/>
          <p:cNvSpPr/>
          <p:nvPr/>
        </p:nvSpPr>
        <p:spPr>
          <a:xfrm>
            <a:off x="7612014" y="156240"/>
            <a:ext cx="1017636" cy="35811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8"/>
        <p:cNvGrpSpPr/>
        <p:nvPr/>
      </p:nvGrpSpPr>
      <p:grpSpPr>
        <a:xfrm>
          <a:off x="0" y="0"/>
          <a:ext cx="0" cy="0"/>
          <a:chOff x="0" y="0"/>
          <a:chExt cx="0" cy="0"/>
        </a:xfrm>
      </p:grpSpPr>
      <p:cxnSp>
        <p:nvCxnSpPr>
          <p:cNvPr id="389" name="Google Shape;389;p44"/>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390" name="Google Shape;390;p44"/>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391" name="Google Shape;391;p44"/>
          <p:cNvGrpSpPr/>
          <p:nvPr/>
        </p:nvGrpSpPr>
        <p:grpSpPr>
          <a:xfrm>
            <a:off x="8181758" y="252719"/>
            <a:ext cx="432022" cy="245745"/>
            <a:chOff x="63500" y="63500"/>
            <a:chExt cx="1728089" cy="982980"/>
          </a:xfrm>
        </p:grpSpPr>
        <p:sp>
          <p:nvSpPr>
            <p:cNvPr id="392" name="Google Shape;392;p44"/>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3" name="Google Shape;393;p44"/>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4" name="Google Shape;394;p44"/>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395" name="Google Shape;395;p44"/>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396" name="Google Shape;396;p44"/>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397" name="Google Shape;397;p44"/>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Linear algebra</a:t>
            </a:r>
            <a:endParaRPr sz="700"/>
          </a:p>
        </p:txBody>
      </p:sp>
      <p:pic>
        <p:nvPicPr>
          <p:cNvPr id="398" name="Google Shape;398;p44"/>
          <p:cNvPicPr preferRelativeResize="0"/>
          <p:nvPr/>
        </p:nvPicPr>
        <p:blipFill>
          <a:blip r:embed="rId3">
            <a:alphaModFix/>
          </a:blip>
          <a:stretch>
            <a:fillRect/>
          </a:stretch>
        </p:blipFill>
        <p:spPr>
          <a:xfrm>
            <a:off x="1197113" y="619875"/>
            <a:ext cx="6749774" cy="37967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2"/>
        <p:cNvGrpSpPr/>
        <p:nvPr/>
      </p:nvGrpSpPr>
      <p:grpSpPr>
        <a:xfrm>
          <a:off x="0" y="0"/>
          <a:ext cx="0" cy="0"/>
          <a:chOff x="0" y="0"/>
          <a:chExt cx="0" cy="0"/>
        </a:xfrm>
      </p:grpSpPr>
      <p:cxnSp>
        <p:nvCxnSpPr>
          <p:cNvPr id="403" name="Google Shape;403;p45"/>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404" name="Google Shape;404;p45"/>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405" name="Google Shape;405;p45"/>
          <p:cNvGrpSpPr/>
          <p:nvPr/>
        </p:nvGrpSpPr>
        <p:grpSpPr>
          <a:xfrm>
            <a:off x="8181758" y="252719"/>
            <a:ext cx="432022" cy="245745"/>
            <a:chOff x="63500" y="63500"/>
            <a:chExt cx="1728089" cy="982980"/>
          </a:xfrm>
        </p:grpSpPr>
        <p:sp>
          <p:nvSpPr>
            <p:cNvPr id="406" name="Google Shape;406;p4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07" name="Google Shape;407;p4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08" name="Google Shape;408;p4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409" name="Google Shape;409;p45"/>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410" name="Google Shape;410;p45"/>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411" name="Google Shape;411;p45"/>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Linear algebra</a:t>
            </a:r>
            <a:endParaRPr sz="700"/>
          </a:p>
        </p:txBody>
      </p:sp>
      <p:pic>
        <p:nvPicPr>
          <p:cNvPr id="412" name="Google Shape;412;p45"/>
          <p:cNvPicPr preferRelativeResize="0"/>
          <p:nvPr/>
        </p:nvPicPr>
        <p:blipFill>
          <a:blip r:embed="rId3">
            <a:alphaModFix/>
          </a:blip>
          <a:stretch>
            <a:fillRect/>
          </a:stretch>
        </p:blipFill>
        <p:spPr>
          <a:xfrm>
            <a:off x="0" y="825188"/>
            <a:ext cx="9144000" cy="3333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6"/>
        <p:cNvGrpSpPr/>
        <p:nvPr/>
      </p:nvGrpSpPr>
      <p:grpSpPr>
        <a:xfrm>
          <a:off x="0" y="0"/>
          <a:ext cx="0" cy="0"/>
          <a:chOff x="0" y="0"/>
          <a:chExt cx="0" cy="0"/>
        </a:xfrm>
      </p:grpSpPr>
      <p:cxnSp>
        <p:nvCxnSpPr>
          <p:cNvPr id="417" name="Google Shape;417;p46"/>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418" name="Google Shape;418;p46"/>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419" name="Google Shape;419;p46"/>
          <p:cNvGrpSpPr/>
          <p:nvPr/>
        </p:nvGrpSpPr>
        <p:grpSpPr>
          <a:xfrm>
            <a:off x="8181758" y="252719"/>
            <a:ext cx="432022" cy="245745"/>
            <a:chOff x="63500" y="63500"/>
            <a:chExt cx="1728089" cy="982980"/>
          </a:xfrm>
        </p:grpSpPr>
        <p:sp>
          <p:nvSpPr>
            <p:cNvPr id="420" name="Google Shape;420;p46"/>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1" name="Google Shape;421;p46"/>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2" name="Google Shape;422;p46"/>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423" name="Google Shape;423;p46"/>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424" name="Google Shape;424;p46"/>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425" name="Google Shape;425;p46"/>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None/>
            </a:pPr>
            <a:r>
              <a:rPr lang="en-GB" sz="1200">
                <a:solidFill>
                  <a:schemeClr val="lt1"/>
                </a:solidFill>
                <a:latin typeface="Outfit"/>
                <a:ea typeface="Outfit"/>
                <a:cs typeface="Outfit"/>
                <a:sym typeface="Outfit"/>
              </a:rPr>
              <a:t>Linear algebra</a:t>
            </a:r>
            <a:endParaRPr sz="700"/>
          </a:p>
        </p:txBody>
      </p:sp>
      <p:pic>
        <p:nvPicPr>
          <p:cNvPr id="426" name="Google Shape;426;p46"/>
          <p:cNvPicPr preferRelativeResize="0"/>
          <p:nvPr/>
        </p:nvPicPr>
        <p:blipFill>
          <a:blip r:embed="rId3">
            <a:alphaModFix/>
          </a:blip>
          <a:stretch>
            <a:fillRect/>
          </a:stretch>
        </p:blipFill>
        <p:spPr>
          <a:xfrm>
            <a:off x="775250" y="678138"/>
            <a:ext cx="7593498" cy="3796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0"/>
        <p:cNvGrpSpPr/>
        <p:nvPr/>
      </p:nvGrpSpPr>
      <p:grpSpPr>
        <a:xfrm>
          <a:off x="0" y="0"/>
          <a:ext cx="0" cy="0"/>
          <a:chOff x="0" y="0"/>
          <a:chExt cx="0" cy="0"/>
        </a:xfrm>
      </p:grpSpPr>
      <p:cxnSp>
        <p:nvCxnSpPr>
          <p:cNvPr id="431" name="Google Shape;431;p47"/>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432" name="Google Shape;432;p47"/>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433" name="Google Shape;433;p47"/>
          <p:cNvGrpSpPr/>
          <p:nvPr/>
        </p:nvGrpSpPr>
        <p:grpSpPr>
          <a:xfrm>
            <a:off x="8181758" y="252719"/>
            <a:ext cx="432022" cy="245745"/>
            <a:chOff x="63500" y="63500"/>
            <a:chExt cx="1728089" cy="982980"/>
          </a:xfrm>
        </p:grpSpPr>
        <p:sp>
          <p:nvSpPr>
            <p:cNvPr id="434" name="Google Shape;434;p47"/>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5" name="Google Shape;435;p47"/>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6" name="Google Shape;436;p47"/>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437" name="Google Shape;437;p47"/>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438" name="Google Shape;438;p47"/>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439" name="Google Shape;439;p47"/>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What kind of math do you need?</a:t>
            </a:r>
            <a:endParaRPr sz="700"/>
          </a:p>
        </p:txBody>
      </p:sp>
      <p:pic>
        <p:nvPicPr>
          <p:cNvPr id="440" name="Google Shape;440;p47" title="calculus.png"/>
          <p:cNvPicPr preferRelativeResize="0"/>
          <p:nvPr/>
        </p:nvPicPr>
        <p:blipFill>
          <a:blip r:embed="rId3">
            <a:alphaModFix/>
          </a:blip>
          <a:stretch>
            <a:fillRect/>
          </a:stretch>
        </p:blipFill>
        <p:spPr>
          <a:xfrm>
            <a:off x="1155325" y="654638"/>
            <a:ext cx="6833352" cy="38437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4"/>
        <p:cNvGrpSpPr/>
        <p:nvPr/>
      </p:nvGrpSpPr>
      <p:grpSpPr>
        <a:xfrm>
          <a:off x="0" y="0"/>
          <a:ext cx="0" cy="0"/>
          <a:chOff x="0" y="0"/>
          <a:chExt cx="0" cy="0"/>
        </a:xfrm>
      </p:grpSpPr>
      <p:cxnSp>
        <p:nvCxnSpPr>
          <p:cNvPr id="445" name="Google Shape;445;p48"/>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446" name="Google Shape;446;p48"/>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447" name="Google Shape;447;p48"/>
          <p:cNvGrpSpPr/>
          <p:nvPr/>
        </p:nvGrpSpPr>
        <p:grpSpPr>
          <a:xfrm>
            <a:off x="8181758" y="252719"/>
            <a:ext cx="432022" cy="245745"/>
            <a:chOff x="63500" y="63500"/>
            <a:chExt cx="1728089" cy="982980"/>
          </a:xfrm>
        </p:grpSpPr>
        <p:sp>
          <p:nvSpPr>
            <p:cNvPr id="448" name="Google Shape;448;p4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49" name="Google Shape;449;p4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50" name="Google Shape;450;p4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451" name="Google Shape;451;p48"/>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452" name="Google Shape;452;p48"/>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453" name="Google Shape;453;p48"/>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What kind of math do you need?</a:t>
            </a:r>
            <a:endParaRPr sz="700"/>
          </a:p>
        </p:txBody>
      </p:sp>
      <p:pic>
        <p:nvPicPr>
          <p:cNvPr id="454" name="Google Shape;454;p48"/>
          <p:cNvPicPr preferRelativeResize="0"/>
          <p:nvPr/>
        </p:nvPicPr>
        <p:blipFill>
          <a:blip r:embed="rId3">
            <a:alphaModFix/>
          </a:blip>
          <a:stretch>
            <a:fillRect/>
          </a:stretch>
        </p:blipFill>
        <p:spPr>
          <a:xfrm>
            <a:off x="1155333" y="649875"/>
            <a:ext cx="6833333" cy="3843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58"/>
        <p:cNvGrpSpPr/>
        <p:nvPr/>
      </p:nvGrpSpPr>
      <p:grpSpPr>
        <a:xfrm>
          <a:off x="0" y="0"/>
          <a:ext cx="0" cy="0"/>
          <a:chOff x="0" y="0"/>
          <a:chExt cx="0" cy="0"/>
        </a:xfrm>
      </p:grpSpPr>
      <p:cxnSp>
        <p:nvCxnSpPr>
          <p:cNvPr id="459" name="Google Shape;459;p49"/>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460" name="Google Shape;460;p49"/>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461" name="Google Shape;461;p49"/>
          <p:cNvGrpSpPr/>
          <p:nvPr/>
        </p:nvGrpSpPr>
        <p:grpSpPr>
          <a:xfrm>
            <a:off x="8181758" y="252719"/>
            <a:ext cx="432022" cy="245745"/>
            <a:chOff x="63500" y="63500"/>
            <a:chExt cx="1728089" cy="982980"/>
          </a:xfrm>
        </p:grpSpPr>
        <p:sp>
          <p:nvSpPr>
            <p:cNvPr id="462" name="Google Shape;462;p49"/>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63" name="Google Shape;463;p49"/>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64" name="Google Shape;464;p49"/>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465" name="Google Shape;465;p49"/>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466" name="Google Shape;466;p49"/>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467" name="Google Shape;467;p49"/>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What kind of math do you need?</a:t>
            </a:r>
            <a:endParaRPr sz="700"/>
          </a:p>
        </p:txBody>
      </p:sp>
      <p:pic>
        <p:nvPicPr>
          <p:cNvPr id="468" name="Google Shape;468;p49"/>
          <p:cNvPicPr preferRelativeResize="0"/>
          <p:nvPr/>
        </p:nvPicPr>
        <p:blipFill>
          <a:blip r:embed="rId3">
            <a:alphaModFix/>
          </a:blip>
          <a:stretch>
            <a:fillRect/>
          </a:stretch>
        </p:blipFill>
        <p:spPr>
          <a:xfrm>
            <a:off x="1155325" y="1326087"/>
            <a:ext cx="6833352" cy="24913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72"/>
        <p:cNvGrpSpPr/>
        <p:nvPr/>
      </p:nvGrpSpPr>
      <p:grpSpPr>
        <a:xfrm>
          <a:off x="0" y="0"/>
          <a:ext cx="0" cy="0"/>
          <a:chOff x="0" y="0"/>
          <a:chExt cx="0" cy="0"/>
        </a:xfrm>
      </p:grpSpPr>
      <p:cxnSp>
        <p:nvCxnSpPr>
          <p:cNvPr id="473" name="Google Shape;473;p50"/>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474" name="Google Shape;474;p50"/>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475" name="Google Shape;475;p50"/>
          <p:cNvGrpSpPr/>
          <p:nvPr/>
        </p:nvGrpSpPr>
        <p:grpSpPr>
          <a:xfrm>
            <a:off x="8181758" y="252719"/>
            <a:ext cx="432022" cy="245745"/>
            <a:chOff x="63500" y="63500"/>
            <a:chExt cx="1728089" cy="982980"/>
          </a:xfrm>
        </p:grpSpPr>
        <p:sp>
          <p:nvSpPr>
            <p:cNvPr id="476" name="Google Shape;476;p5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77" name="Google Shape;477;p5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78" name="Google Shape;478;p5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479" name="Google Shape;479;p50"/>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480" name="Google Shape;480;p50"/>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481" name="Google Shape;481;p50"/>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Calculus</a:t>
            </a:r>
            <a:endParaRPr sz="700"/>
          </a:p>
        </p:txBody>
      </p:sp>
      <p:pic>
        <p:nvPicPr>
          <p:cNvPr id="482" name="Google Shape;482;p50"/>
          <p:cNvPicPr preferRelativeResize="0"/>
          <p:nvPr/>
        </p:nvPicPr>
        <p:blipFill>
          <a:blip r:embed="rId3">
            <a:alphaModFix/>
          </a:blip>
          <a:stretch>
            <a:fillRect/>
          </a:stretch>
        </p:blipFill>
        <p:spPr>
          <a:xfrm>
            <a:off x="2253261" y="717774"/>
            <a:ext cx="4637488" cy="37533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86"/>
        <p:cNvGrpSpPr/>
        <p:nvPr/>
      </p:nvGrpSpPr>
      <p:grpSpPr>
        <a:xfrm>
          <a:off x="0" y="0"/>
          <a:ext cx="0" cy="0"/>
          <a:chOff x="0" y="0"/>
          <a:chExt cx="0" cy="0"/>
        </a:xfrm>
      </p:grpSpPr>
      <p:cxnSp>
        <p:nvCxnSpPr>
          <p:cNvPr id="487" name="Google Shape;487;p51"/>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488" name="Google Shape;488;p51"/>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489" name="Google Shape;489;p51"/>
          <p:cNvGrpSpPr/>
          <p:nvPr/>
        </p:nvGrpSpPr>
        <p:grpSpPr>
          <a:xfrm>
            <a:off x="8181758" y="252719"/>
            <a:ext cx="432022" cy="245745"/>
            <a:chOff x="63500" y="63500"/>
            <a:chExt cx="1728089" cy="982980"/>
          </a:xfrm>
        </p:grpSpPr>
        <p:sp>
          <p:nvSpPr>
            <p:cNvPr id="490" name="Google Shape;490;p51"/>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1" name="Google Shape;491;p51"/>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2" name="Google Shape;492;p51"/>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493" name="Google Shape;493;p51"/>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494" name="Google Shape;494;p51"/>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495" name="Google Shape;495;p51"/>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Calculus</a:t>
            </a:r>
            <a:endParaRPr sz="700"/>
          </a:p>
        </p:txBody>
      </p:sp>
      <p:pic>
        <p:nvPicPr>
          <p:cNvPr id="496" name="Google Shape;496;p51"/>
          <p:cNvPicPr preferRelativeResize="0"/>
          <p:nvPr/>
        </p:nvPicPr>
        <p:blipFill>
          <a:blip r:embed="rId3">
            <a:alphaModFix/>
          </a:blip>
          <a:stretch>
            <a:fillRect/>
          </a:stretch>
        </p:blipFill>
        <p:spPr>
          <a:xfrm>
            <a:off x="1155334" y="649875"/>
            <a:ext cx="6833333" cy="3843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0"/>
        <p:cNvGrpSpPr/>
        <p:nvPr/>
      </p:nvGrpSpPr>
      <p:grpSpPr>
        <a:xfrm>
          <a:off x="0" y="0"/>
          <a:ext cx="0" cy="0"/>
          <a:chOff x="0" y="0"/>
          <a:chExt cx="0" cy="0"/>
        </a:xfrm>
      </p:grpSpPr>
      <p:cxnSp>
        <p:nvCxnSpPr>
          <p:cNvPr id="501" name="Google Shape;501;p52"/>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502" name="Google Shape;502;p52"/>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503" name="Google Shape;503;p52"/>
          <p:cNvGrpSpPr/>
          <p:nvPr/>
        </p:nvGrpSpPr>
        <p:grpSpPr>
          <a:xfrm>
            <a:off x="8181758" y="252719"/>
            <a:ext cx="432022" cy="245745"/>
            <a:chOff x="63500" y="63500"/>
            <a:chExt cx="1728089" cy="982980"/>
          </a:xfrm>
        </p:grpSpPr>
        <p:sp>
          <p:nvSpPr>
            <p:cNvPr id="504" name="Google Shape;504;p52"/>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5" name="Google Shape;505;p52"/>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6" name="Google Shape;506;p52"/>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07" name="Google Shape;507;p52"/>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508" name="Google Shape;508;p52"/>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509" name="Google Shape;509;p52"/>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Calculus</a:t>
            </a:r>
            <a:endParaRPr sz="700"/>
          </a:p>
        </p:txBody>
      </p:sp>
      <p:pic>
        <p:nvPicPr>
          <p:cNvPr id="510" name="Google Shape;510;p52"/>
          <p:cNvPicPr preferRelativeResize="0"/>
          <p:nvPr/>
        </p:nvPicPr>
        <p:blipFill>
          <a:blip r:embed="rId3">
            <a:alphaModFix/>
          </a:blip>
          <a:stretch>
            <a:fillRect/>
          </a:stretch>
        </p:blipFill>
        <p:spPr>
          <a:xfrm>
            <a:off x="2651099" y="650849"/>
            <a:ext cx="3841802" cy="38418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14"/>
        <p:cNvGrpSpPr/>
        <p:nvPr/>
      </p:nvGrpSpPr>
      <p:grpSpPr>
        <a:xfrm>
          <a:off x="0" y="0"/>
          <a:ext cx="0" cy="0"/>
          <a:chOff x="0" y="0"/>
          <a:chExt cx="0" cy="0"/>
        </a:xfrm>
      </p:grpSpPr>
      <p:cxnSp>
        <p:nvCxnSpPr>
          <p:cNvPr id="515" name="Google Shape;515;p53"/>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516" name="Google Shape;516;p53"/>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517" name="Google Shape;517;p53"/>
          <p:cNvGrpSpPr/>
          <p:nvPr/>
        </p:nvGrpSpPr>
        <p:grpSpPr>
          <a:xfrm>
            <a:off x="8181758" y="252719"/>
            <a:ext cx="432022" cy="245745"/>
            <a:chOff x="63500" y="63500"/>
            <a:chExt cx="1728089" cy="982980"/>
          </a:xfrm>
        </p:grpSpPr>
        <p:sp>
          <p:nvSpPr>
            <p:cNvPr id="518" name="Google Shape;518;p53"/>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9" name="Google Shape;519;p53"/>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20" name="Google Shape;520;p53"/>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21" name="Google Shape;521;p53"/>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522" name="Google Shape;522;p53"/>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523" name="Google Shape;523;p53"/>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What kind of math do you need?</a:t>
            </a:r>
            <a:endParaRPr sz="700"/>
          </a:p>
        </p:txBody>
      </p:sp>
      <p:pic>
        <p:nvPicPr>
          <p:cNvPr id="524" name="Google Shape;524;p53"/>
          <p:cNvPicPr preferRelativeResize="0"/>
          <p:nvPr/>
        </p:nvPicPr>
        <p:blipFill>
          <a:blip r:embed="rId3">
            <a:alphaModFix/>
          </a:blip>
          <a:stretch>
            <a:fillRect/>
          </a:stretch>
        </p:blipFill>
        <p:spPr>
          <a:xfrm>
            <a:off x="807526" y="649875"/>
            <a:ext cx="7528949" cy="384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8"/>
        <p:cNvGrpSpPr/>
        <p:nvPr/>
      </p:nvGrpSpPr>
      <p:grpSpPr>
        <a:xfrm>
          <a:off x="0" y="0"/>
          <a:ext cx="0" cy="0"/>
          <a:chOff x="0" y="0"/>
          <a:chExt cx="0" cy="0"/>
        </a:xfrm>
      </p:grpSpPr>
      <p:grpSp>
        <p:nvGrpSpPr>
          <p:cNvPr id="159" name="Google Shape;159;p27"/>
          <p:cNvGrpSpPr/>
          <p:nvPr/>
        </p:nvGrpSpPr>
        <p:grpSpPr>
          <a:xfrm>
            <a:off x="1257853" y="1704293"/>
            <a:ext cx="1395821" cy="1395821"/>
            <a:chOff x="0" y="0"/>
            <a:chExt cx="812800" cy="812800"/>
          </a:xfrm>
        </p:grpSpPr>
        <p:sp>
          <p:nvSpPr>
            <p:cNvPr id="160" name="Google Shape;160;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1" name="Google Shape;161;p27"/>
            <p:cNvSpPr txBox="1"/>
            <p:nvPr/>
          </p:nvSpPr>
          <p:spPr>
            <a:xfrm>
              <a:off x="76200" y="66675"/>
              <a:ext cx="660300" cy="669900"/>
            </a:xfrm>
            <a:prstGeom prst="rect">
              <a:avLst/>
            </a:prstGeom>
            <a:noFill/>
            <a:ln>
              <a:noFill/>
            </a:ln>
          </p:spPr>
          <p:txBody>
            <a:bodyPr spcFirstLastPara="1" wrap="square" lIns="5500" tIns="5500" rIns="5500" bIns="5500" anchor="ctr" anchorCtr="0">
              <a:noAutofit/>
            </a:bodyPr>
            <a:lstStyle/>
            <a:p>
              <a:pPr marL="0" marR="0" lvl="0" indent="0" algn="ctr" rtl="0">
                <a:lnSpc>
                  <a:spcPct val="11777"/>
                </a:lnSpc>
                <a:spcBef>
                  <a:spcPts val="0"/>
                </a:spcBef>
                <a:spcAft>
                  <a:spcPts val="0"/>
                </a:spcAft>
                <a:buNone/>
              </a:pPr>
              <a:endParaRPr sz="900">
                <a:solidFill>
                  <a:schemeClr val="dk1"/>
                </a:solidFill>
                <a:latin typeface="Calibri"/>
                <a:ea typeface="Calibri"/>
                <a:cs typeface="Calibri"/>
                <a:sym typeface="Calibri"/>
              </a:endParaRPr>
            </a:p>
          </p:txBody>
        </p:sp>
      </p:grpSp>
      <p:pic>
        <p:nvPicPr>
          <p:cNvPr id="162" name="Google Shape;162;p27"/>
          <p:cNvPicPr preferRelativeResize="0"/>
          <p:nvPr/>
        </p:nvPicPr>
        <p:blipFill rotWithShape="1">
          <a:blip r:embed="rId3">
            <a:alphaModFix/>
          </a:blip>
          <a:srcRect t="5013" b="29537"/>
          <a:stretch/>
        </p:blipFill>
        <p:spPr>
          <a:xfrm>
            <a:off x="1344513" y="1799825"/>
            <a:ext cx="1222500" cy="1204800"/>
          </a:xfrm>
          <a:prstGeom prst="ellipse">
            <a:avLst/>
          </a:prstGeom>
          <a:noFill/>
          <a:ln w="9525" cap="flat" cmpd="sng">
            <a:solidFill>
              <a:schemeClr val="dk2"/>
            </a:solidFill>
            <a:prstDash val="solid"/>
            <a:round/>
            <a:headEnd type="none" w="sm" len="sm"/>
            <a:tailEnd type="none" w="sm" len="sm"/>
          </a:ln>
        </p:spPr>
      </p:pic>
      <p:sp>
        <p:nvSpPr>
          <p:cNvPr id="163" name="Google Shape;163;p27"/>
          <p:cNvSpPr/>
          <p:nvPr/>
        </p:nvSpPr>
        <p:spPr>
          <a:xfrm>
            <a:off x="7612014" y="156240"/>
            <a:ext cx="1017636" cy="35811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4" name="Google Shape;164;p27"/>
          <p:cNvSpPr txBox="1"/>
          <p:nvPr/>
        </p:nvSpPr>
        <p:spPr>
          <a:xfrm>
            <a:off x="1085461" y="3100137"/>
            <a:ext cx="17394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800">
                <a:solidFill>
                  <a:srgbClr val="FFFFFF"/>
                </a:solidFill>
                <a:latin typeface="Outfit"/>
                <a:ea typeface="Outfit"/>
                <a:cs typeface="Outfit"/>
                <a:sym typeface="Outfit"/>
              </a:rPr>
              <a:t>Tivadar Danka</a:t>
            </a:r>
            <a:endParaRPr sz="700"/>
          </a:p>
        </p:txBody>
      </p:sp>
      <p:sp>
        <p:nvSpPr>
          <p:cNvPr id="165" name="Google Shape;165;p27"/>
          <p:cNvSpPr txBox="1"/>
          <p:nvPr/>
        </p:nvSpPr>
        <p:spPr>
          <a:xfrm>
            <a:off x="1085461" y="3510196"/>
            <a:ext cx="1739400" cy="184800"/>
          </a:xfrm>
          <a:prstGeom prst="rect">
            <a:avLst/>
          </a:prstGeom>
          <a:noFill/>
          <a:ln>
            <a:noFill/>
          </a:ln>
        </p:spPr>
        <p:txBody>
          <a:bodyPr spcFirstLastPara="1" wrap="square" lIns="0" tIns="0" rIns="0" bIns="0" anchor="t" anchorCtr="0">
            <a:spAutoFit/>
          </a:bodyPr>
          <a:lstStyle/>
          <a:p>
            <a:pPr marL="0" lvl="0" indent="0" algn="ctr"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Educator</a:t>
            </a:r>
            <a:endParaRPr sz="700"/>
          </a:p>
        </p:txBody>
      </p:sp>
      <p:cxnSp>
        <p:nvCxnSpPr>
          <p:cNvPr id="166" name="Google Shape;166;p27"/>
          <p:cNvCxnSpPr/>
          <p:nvPr/>
        </p:nvCxnSpPr>
        <p:spPr>
          <a:xfrm>
            <a:off x="1085461" y="3415657"/>
            <a:ext cx="1707900" cy="9600"/>
          </a:xfrm>
          <a:prstGeom prst="straightConnector1">
            <a:avLst/>
          </a:prstGeom>
          <a:noFill/>
          <a:ln w="38100" cap="flat" cmpd="sng">
            <a:solidFill>
              <a:srgbClr val="FFFFFF"/>
            </a:solidFill>
            <a:prstDash val="solid"/>
            <a:round/>
            <a:headEnd type="none" w="sm" len="sm"/>
            <a:tailEnd type="none" w="sm" len="sm"/>
          </a:ln>
        </p:spPr>
      </p:cxnSp>
      <p:sp>
        <p:nvSpPr>
          <p:cNvPr id="167" name="Google Shape;167;p27"/>
          <p:cNvSpPr txBox="1"/>
          <p:nvPr/>
        </p:nvSpPr>
        <p:spPr>
          <a:xfrm>
            <a:off x="4283403" y="1245925"/>
            <a:ext cx="2820600" cy="451800"/>
          </a:xfrm>
          <a:prstGeom prst="rect">
            <a:avLst/>
          </a:prstGeom>
          <a:noFill/>
          <a:ln>
            <a:noFill/>
          </a:ln>
        </p:spPr>
        <p:txBody>
          <a:bodyPr spcFirstLastPara="1" wrap="square" lIns="45725" tIns="22850" rIns="45725" bIns="22850" anchor="t" anchorCtr="0">
            <a:noAutofit/>
          </a:bodyPr>
          <a:lstStyle/>
          <a:p>
            <a:pPr marL="0" marR="0" lvl="0" indent="0" algn="ctr" rtl="0">
              <a:spcBef>
                <a:spcPts val="0"/>
              </a:spcBef>
              <a:spcAft>
                <a:spcPts val="0"/>
              </a:spcAft>
              <a:buClr>
                <a:schemeClr val="lt1"/>
              </a:buClr>
              <a:buSzPts val="2200"/>
              <a:buFont typeface="Calibri"/>
              <a:buNone/>
            </a:pPr>
            <a:r>
              <a:rPr lang="en-GB" sz="2200">
                <a:solidFill>
                  <a:schemeClr val="lt1"/>
                </a:solidFill>
                <a:latin typeface="Calibri"/>
                <a:ea typeface="Calibri"/>
                <a:cs typeface="Calibri"/>
                <a:sym typeface="Calibri"/>
              </a:rPr>
              <a:t>About</a:t>
            </a:r>
            <a:r>
              <a:rPr lang="en-GB" sz="2200">
                <a:solidFill>
                  <a:schemeClr val="dk1"/>
                </a:solidFill>
                <a:latin typeface="Calibri"/>
                <a:ea typeface="Calibri"/>
                <a:cs typeface="Calibri"/>
                <a:sym typeface="Calibri"/>
              </a:rPr>
              <a:t> </a:t>
            </a:r>
            <a:r>
              <a:rPr lang="en-GB" sz="2200">
                <a:solidFill>
                  <a:srgbClr val="00CD8F"/>
                </a:solidFill>
                <a:latin typeface="Calibri"/>
                <a:ea typeface="Calibri"/>
                <a:cs typeface="Calibri"/>
                <a:sym typeface="Calibri"/>
              </a:rPr>
              <a:t>Tivadar Danka</a:t>
            </a:r>
            <a:endParaRPr sz="700"/>
          </a:p>
        </p:txBody>
      </p:sp>
      <p:sp>
        <p:nvSpPr>
          <p:cNvPr id="168" name="Google Shape;168;p27"/>
          <p:cNvSpPr txBox="1"/>
          <p:nvPr/>
        </p:nvSpPr>
        <p:spPr>
          <a:xfrm>
            <a:off x="4320640" y="1760642"/>
            <a:ext cx="4309200" cy="2211300"/>
          </a:xfrm>
          <a:prstGeom prst="rect">
            <a:avLst/>
          </a:prstGeom>
          <a:noFill/>
          <a:ln>
            <a:noFill/>
          </a:ln>
        </p:spPr>
        <p:txBody>
          <a:bodyPr spcFirstLastPara="1" wrap="square" lIns="45725" tIns="22850" rIns="45725" bIns="22850" anchor="t" anchorCtr="0">
            <a:noAutofit/>
          </a:bodyPr>
          <a:lstStyle/>
          <a:p>
            <a:pPr marL="177800" marR="0" lvl="0" indent="-203200" algn="l" rtl="0">
              <a:spcBef>
                <a:spcPts val="500"/>
              </a:spcBef>
              <a:spcAft>
                <a:spcPts val="0"/>
              </a:spcAft>
              <a:buClr>
                <a:schemeClr val="lt1"/>
              </a:buClr>
              <a:buSzPts val="1400"/>
              <a:buFont typeface="Arial"/>
              <a:buChar char="•"/>
            </a:pPr>
            <a:r>
              <a:rPr lang="en-GB">
                <a:solidFill>
                  <a:schemeClr val="lt1"/>
                </a:solidFill>
                <a:latin typeface="Outfit"/>
                <a:ea typeface="Outfit"/>
                <a:cs typeface="Outfit"/>
                <a:sym typeface="Outfit"/>
              </a:rPr>
              <a:t>Did his PhD in Mathematics, working in machine learning ever since</a:t>
            </a:r>
            <a:endParaRPr>
              <a:solidFill>
                <a:schemeClr val="lt1"/>
              </a:solidFill>
              <a:latin typeface="Outfit"/>
              <a:ea typeface="Outfit"/>
              <a:cs typeface="Outfit"/>
              <a:sym typeface="Outfit"/>
            </a:endParaRPr>
          </a:p>
          <a:p>
            <a:pPr marL="177800" marR="0" lvl="0" indent="-203200" algn="l" rtl="0">
              <a:spcBef>
                <a:spcPts val="500"/>
              </a:spcBef>
              <a:spcAft>
                <a:spcPts val="0"/>
              </a:spcAft>
              <a:buClr>
                <a:schemeClr val="lt1"/>
              </a:buClr>
              <a:buSzPts val="1400"/>
              <a:buFont typeface="Outfit"/>
              <a:buChar char="•"/>
            </a:pPr>
            <a:r>
              <a:rPr lang="en-GB">
                <a:solidFill>
                  <a:schemeClr val="lt1"/>
                </a:solidFill>
                <a:latin typeface="Outfit"/>
                <a:ea typeface="Outfit"/>
                <a:cs typeface="Outfit"/>
                <a:sym typeface="Outfit"/>
              </a:rPr>
              <a:t>Focused on building an education platform centered on </a:t>
            </a:r>
            <a:r>
              <a:rPr lang="en-GB" b="1">
                <a:solidFill>
                  <a:schemeClr val="lt1"/>
                </a:solidFill>
                <a:latin typeface="Outfit"/>
                <a:ea typeface="Outfit"/>
                <a:cs typeface="Outfit"/>
                <a:sym typeface="Outfit"/>
              </a:rPr>
              <a:t>mathematics</a:t>
            </a:r>
            <a:r>
              <a:rPr lang="en-GB">
                <a:solidFill>
                  <a:schemeClr val="lt1"/>
                </a:solidFill>
                <a:latin typeface="Outfit"/>
                <a:ea typeface="Outfit"/>
                <a:cs typeface="Outfit"/>
                <a:sym typeface="Outfit"/>
              </a:rPr>
              <a:t> and </a:t>
            </a:r>
            <a:r>
              <a:rPr lang="en-GB" b="1">
                <a:solidFill>
                  <a:schemeClr val="lt1"/>
                </a:solidFill>
                <a:latin typeface="Outfit"/>
                <a:ea typeface="Outfit"/>
                <a:cs typeface="Outfit"/>
                <a:sym typeface="Outfit"/>
              </a:rPr>
              <a:t>machine learning</a:t>
            </a:r>
            <a:endParaRPr b="1">
              <a:solidFill>
                <a:schemeClr val="lt1"/>
              </a:solidFill>
              <a:latin typeface="Outfit"/>
              <a:ea typeface="Outfit"/>
              <a:cs typeface="Outfit"/>
              <a:sym typeface="Outfit"/>
            </a:endParaRPr>
          </a:p>
          <a:p>
            <a:pPr marL="177800" marR="0" lvl="0" indent="-158750" algn="l" rtl="0">
              <a:spcBef>
                <a:spcPts val="500"/>
              </a:spcBef>
              <a:spcAft>
                <a:spcPts val="0"/>
              </a:spcAft>
              <a:buClr>
                <a:schemeClr val="lt1"/>
              </a:buClr>
              <a:buSzPts val="700"/>
              <a:buFont typeface="Outfit"/>
              <a:buChar char="•"/>
            </a:pPr>
            <a:r>
              <a:rPr lang="en-GB">
                <a:solidFill>
                  <a:schemeClr val="lt1"/>
                </a:solidFill>
                <a:latin typeface="Outfit"/>
                <a:ea typeface="Outfit"/>
                <a:cs typeface="Outfit"/>
                <a:sym typeface="Outfit"/>
              </a:rPr>
              <a:t>Wrote the book titled </a:t>
            </a:r>
            <a:r>
              <a:rPr lang="en-GB" i="1">
                <a:solidFill>
                  <a:schemeClr val="lt1"/>
                </a:solidFill>
                <a:latin typeface="Outfit"/>
                <a:ea typeface="Outfit"/>
                <a:cs typeface="Outfit"/>
                <a:sym typeface="Outfit"/>
              </a:rPr>
              <a:t>“Mathematics of Machine Learning”</a:t>
            </a:r>
            <a:endParaRPr i="1">
              <a:solidFill>
                <a:schemeClr val="lt1"/>
              </a:solidFill>
              <a:latin typeface="Outfit"/>
              <a:ea typeface="Outfit"/>
              <a:cs typeface="Outfit"/>
              <a:sym typeface="Outfi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8"/>
        <p:cNvGrpSpPr/>
        <p:nvPr/>
      </p:nvGrpSpPr>
      <p:grpSpPr>
        <a:xfrm>
          <a:off x="0" y="0"/>
          <a:ext cx="0" cy="0"/>
          <a:chOff x="0" y="0"/>
          <a:chExt cx="0" cy="0"/>
        </a:xfrm>
      </p:grpSpPr>
      <p:cxnSp>
        <p:nvCxnSpPr>
          <p:cNvPr id="529" name="Google Shape;529;p54"/>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530" name="Google Shape;530;p54"/>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531" name="Google Shape;531;p54"/>
          <p:cNvGrpSpPr/>
          <p:nvPr/>
        </p:nvGrpSpPr>
        <p:grpSpPr>
          <a:xfrm>
            <a:off x="8181758" y="252719"/>
            <a:ext cx="432022" cy="245745"/>
            <a:chOff x="63500" y="63500"/>
            <a:chExt cx="1728089" cy="982980"/>
          </a:xfrm>
        </p:grpSpPr>
        <p:sp>
          <p:nvSpPr>
            <p:cNvPr id="532" name="Google Shape;532;p54"/>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3" name="Google Shape;533;p54"/>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34" name="Google Shape;534;p54"/>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35" name="Google Shape;535;p54"/>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536" name="Google Shape;536;p54"/>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537" name="Google Shape;537;p54"/>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Multivariable calculus</a:t>
            </a:r>
            <a:endParaRPr sz="700"/>
          </a:p>
        </p:txBody>
      </p:sp>
      <p:pic>
        <p:nvPicPr>
          <p:cNvPr id="538" name="Google Shape;538;p54"/>
          <p:cNvPicPr preferRelativeResize="0"/>
          <p:nvPr/>
        </p:nvPicPr>
        <p:blipFill>
          <a:blip r:embed="rId3">
            <a:alphaModFix/>
          </a:blip>
          <a:stretch>
            <a:fillRect/>
          </a:stretch>
        </p:blipFill>
        <p:spPr>
          <a:xfrm>
            <a:off x="1155324" y="649870"/>
            <a:ext cx="6833352" cy="384376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42"/>
        <p:cNvGrpSpPr/>
        <p:nvPr/>
      </p:nvGrpSpPr>
      <p:grpSpPr>
        <a:xfrm>
          <a:off x="0" y="0"/>
          <a:ext cx="0" cy="0"/>
          <a:chOff x="0" y="0"/>
          <a:chExt cx="0" cy="0"/>
        </a:xfrm>
      </p:grpSpPr>
      <p:cxnSp>
        <p:nvCxnSpPr>
          <p:cNvPr id="543" name="Google Shape;543;p55"/>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544" name="Google Shape;544;p55"/>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545" name="Google Shape;545;p55"/>
          <p:cNvGrpSpPr/>
          <p:nvPr/>
        </p:nvGrpSpPr>
        <p:grpSpPr>
          <a:xfrm>
            <a:off x="8181758" y="252719"/>
            <a:ext cx="432022" cy="245745"/>
            <a:chOff x="63500" y="63500"/>
            <a:chExt cx="1728089" cy="982980"/>
          </a:xfrm>
        </p:grpSpPr>
        <p:sp>
          <p:nvSpPr>
            <p:cNvPr id="546" name="Google Shape;546;p5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7" name="Google Shape;547;p5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8" name="Google Shape;548;p5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49" name="Google Shape;549;p55"/>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550" name="Google Shape;550;p55"/>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551" name="Google Shape;551;p55"/>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Multivariable calculus</a:t>
            </a:r>
            <a:endParaRPr sz="700"/>
          </a:p>
        </p:txBody>
      </p:sp>
      <p:pic>
        <p:nvPicPr>
          <p:cNvPr id="552" name="Google Shape;552;p55"/>
          <p:cNvPicPr preferRelativeResize="0"/>
          <p:nvPr/>
        </p:nvPicPr>
        <p:blipFill>
          <a:blip r:embed="rId3">
            <a:alphaModFix/>
          </a:blip>
          <a:stretch>
            <a:fillRect/>
          </a:stretch>
        </p:blipFill>
        <p:spPr>
          <a:xfrm>
            <a:off x="1155334" y="649875"/>
            <a:ext cx="6833333" cy="3843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56"/>
        <p:cNvGrpSpPr/>
        <p:nvPr/>
      </p:nvGrpSpPr>
      <p:grpSpPr>
        <a:xfrm>
          <a:off x="0" y="0"/>
          <a:ext cx="0" cy="0"/>
          <a:chOff x="0" y="0"/>
          <a:chExt cx="0" cy="0"/>
        </a:xfrm>
      </p:grpSpPr>
      <p:cxnSp>
        <p:nvCxnSpPr>
          <p:cNvPr id="557" name="Google Shape;557;p56"/>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558" name="Google Shape;558;p56"/>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559" name="Google Shape;559;p56"/>
          <p:cNvGrpSpPr/>
          <p:nvPr/>
        </p:nvGrpSpPr>
        <p:grpSpPr>
          <a:xfrm>
            <a:off x="8181758" y="252719"/>
            <a:ext cx="432022" cy="245745"/>
            <a:chOff x="63500" y="63500"/>
            <a:chExt cx="1728089" cy="982980"/>
          </a:xfrm>
        </p:grpSpPr>
        <p:sp>
          <p:nvSpPr>
            <p:cNvPr id="560" name="Google Shape;560;p56"/>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61" name="Google Shape;561;p56"/>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62" name="Google Shape;562;p56"/>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63" name="Google Shape;563;p56"/>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564" name="Google Shape;564;p56"/>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565" name="Google Shape;565;p56"/>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Multivariable calculus</a:t>
            </a:r>
            <a:endParaRPr sz="700"/>
          </a:p>
        </p:txBody>
      </p:sp>
      <p:pic>
        <p:nvPicPr>
          <p:cNvPr id="566" name="Google Shape;566;p56"/>
          <p:cNvPicPr preferRelativeResize="0"/>
          <p:nvPr/>
        </p:nvPicPr>
        <p:blipFill>
          <a:blip r:embed="rId3">
            <a:alphaModFix/>
          </a:blip>
          <a:stretch>
            <a:fillRect/>
          </a:stretch>
        </p:blipFill>
        <p:spPr>
          <a:xfrm>
            <a:off x="1157066" y="650850"/>
            <a:ext cx="6829867" cy="3841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70"/>
        <p:cNvGrpSpPr/>
        <p:nvPr/>
      </p:nvGrpSpPr>
      <p:grpSpPr>
        <a:xfrm>
          <a:off x="0" y="0"/>
          <a:ext cx="0" cy="0"/>
          <a:chOff x="0" y="0"/>
          <a:chExt cx="0" cy="0"/>
        </a:xfrm>
      </p:grpSpPr>
      <p:cxnSp>
        <p:nvCxnSpPr>
          <p:cNvPr id="571" name="Google Shape;571;p57"/>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572" name="Google Shape;572;p57"/>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573" name="Google Shape;573;p57"/>
          <p:cNvGrpSpPr/>
          <p:nvPr/>
        </p:nvGrpSpPr>
        <p:grpSpPr>
          <a:xfrm>
            <a:off x="8181758" y="252719"/>
            <a:ext cx="432022" cy="245745"/>
            <a:chOff x="63500" y="63500"/>
            <a:chExt cx="1728089" cy="982980"/>
          </a:xfrm>
        </p:grpSpPr>
        <p:sp>
          <p:nvSpPr>
            <p:cNvPr id="574" name="Google Shape;574;p57"/>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5" name="Google Shape;575;p57"/>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6" name="Google Shape;576;p57"/>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77" name="Google Shape;577;p57"/>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578" name="Google Shape;578;p57"/>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579" name="Google Shape;579;p57"/>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Multivariable calculus</a:t>
            </a:r>
            <a:endParaRPr sz="700"/>
          </a:p>
        </p:txBody>
      </p:sp>
      <p:pic>
        <p:nvPicPr>
          <p:cNvPr id="580" name="Google Shape;580;p57"/>
          <p:cNvPicPr preferRelativeResize="0"/>
          <p:nvPr/>
        </p:nvPicPr>
        <p:blipFill>
          <a:blip r:embed="rId3">
            <a:alphaModFix/>
          </a:blip>
          <a:stretch>
            <a:fillRect/>
          </a:stretch>
        </p:blipFill>
        <p:spPr>
          <a:xfrm>
            <a:off x="1155334" y="649875"/>
            <a:ext cx="6833333" cy="3843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84"/>
        <p:cNvGrpSpPr/>
        <p:nvPr/>
      </p:nvGrpSpPr>
      <p:grpSpPr>
        <a:xfrm>
          <a:off x="0" y="0"/>
          <a:ext cx="0" cy="0"/>
          <a:chOff x="0" y="0"/>
          <a:chExt cx="0" cy="0"/>
        </a:xfrm>
      </p:grpSpPr>
      <p:cxnSp>
        <p:nvCxnSpPr>
          <p:cNvPr id="585" name="Google Shape;585;p58"/>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586" name="Google Shape;586;p58"/>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587" name="Google Shape;587;p58"/>
          <p:cNvGrpSpPr/>
          <p:nvPr/>
        </p:nvGrpSpPr>
        <p:grpSpPr>
          <a:xfrm>
            <a:off x="8181758" y="252719"/>
            <a:ext cx="432022" cy="245745"/>
            <a:chOff x="63500" y="63500"/>
            <a:chExt cx="1728089" cy="982980"/>
          </a:xfrm>
        </p:grpSpPr>
        <p:sp>
          <p:nvSpPr>
            <p:cNvPr id="588" name="Google Shape;588;p5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9" name="Google Shape;589;p5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0" name="Google Shape;590;p5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91" name="Google Shape;591;p58"/>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592" name="Google Shape;592;p58"/>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593" name="Google Shape;593;p58"/>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What kind of math do you need?</a:t>
            </a:r>
            <a:endParaRPr sz="700"/>
          </a:p>
        </p:txBody>
      </p:sp>
      <p:pic>
        <p:nvPicPr>
          <p:cNvPr id="594" name="Google Shape;594;p58"/>
          <p:cNvPicPr preferRelativeResize="0"/>
          <p:nvPr/>
        </p:nvPicPr>
        <p:blipFill>
          <a:blip r:embed="rId3">
            <a:alphaModFix/>
          </a:blip>
          <a:stretch>
            <a:fillRect/>
          </a:stretch>
        </p:blipFill>
        <p:spPr>
          <a:xfrm>
            <a:off x="1155334" y="649875"/>
            <a:ext cx="6833333" cy="3843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cxnSp>
        <p:nvCxnSpPr>
          <p:cNvPr id="599" name="Google Shape;599;p59"/>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600" name="Google Shape;600;p59"/>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601" name="Google Shape;601;p59"/>
          <p:cNvGrpSpPr/>
          <p:nvPr/>
        </p:nvGrpSpPr>
        <p:grpSpPr>
          <a:xfrm>
            <a:off x="8181758" y="252719"/>
            <a:ext cx="432022" cy="245745"/>
            <a:chOff x="63500" y="63500"/>
            <a:chExt cx="1728089" cy="982980"/>
          </a:xfrm>
        </p:grpSpPr>
        <p:sp>
          <p:nvSpPr>
            <p:cNvPr id="602" name="Google Shape;602;p59"/>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3" name="Google Shape;603;p59"/>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4" name="Google Shape;604;p59"/>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605" name="Google Shape;605;p59"/>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606" name="Google Shape;606;p59"/>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607" name="Google Shape;607;p59"/>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Probability theory</a:t>
            </a:r>
            <a:endParaRPr sz="700"/>
          </a:p>
        </p:txBody>
      </p:sp>
      <p:pic>
        <p:nvPicPr>
          <p:cNvPr id="608" name="Google Shape;608;p59"/>
          <p:cNvPicPr preferRelativeResize="0"/>
          <p:nvPr/>
        </p:nvPicPr>
        <p:blipFill>
          <a:blip r:embed="rId3">
            <a:alphaModFix/>
          </a:blip>
          <a:stretch>
            <a:fillRect/>
          </a:stretch>
        </p:blipFill>
        <p:spPr>
          <a:xfrm>
            <a:off x="1155334" y="649875"/>
            <a:ext cx="6833333" cy="3843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12"/>
        <p:cNvGrpSpPr/>
        <p:nvPr/>
      </p:nvGrpSpPr>
      <p:grpSpPr>
        <a:xfrm>
          <a:off x="0" y="0"/>
          <a:ext cx="0" cy="0"/>
          <a:chOff x="0" y="0"/>
          <a:chExt cx="0" cy="0"/>
        </a:xfrm>
      </p:grpSpPr>
      <p:cxnSp>
        <p:nvCxnSpPr>
          <p:cNvPr id="613" name="Google Shape;613;p60"/>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614" name="Google Shape;614;p60"/>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615" name="Google Shape;615;p60"/>
          <p:cNvGrpSpPr/>
          <p:nvPr/>
        </p:nvGrpSpPr>
        <p:grpSpPr>
          <a:xfrm>
            <a:off x="8181758" y="252719"/>
            <a:ext cx="432022" cy="245745"/>
            <a:chOff x="63500" y="63500"/>
            <a:chExt cx="1728089" cy="982980"/>
          </a:xfrm>
        </p:grpSpPr>
        <p:sp>
          <p:nvSpPr>
            <p:cNvPr id="616" name="Google Shape;616;p6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7" name="Google Shape;617;p6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8" name="Google Shape;618;p6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619" name="Google Shape;619;p60"/>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620" name="Google Shape;620;p60"/>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621" name="Google Shape;621;p60"/>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Probability theory</a:t>
            </a:r>
            <a:endParaRPr sz="700"/>
          </a:p>
        </p:txBody>
      </p:sp>
      <p:pic>
        <p:nvPicPr>
          <p:cNvPr id="622" name="Google Shape;622;p60"/>
          <p:cNvPicPr preferRelativeResize="0"/>
          <p:nvPr/>
        </p:nvPicPr>
        <p:blipFill>
          <a:blip r:embed="rId3">
            <a:alphaModFix/>
          </a:blip>
          <a:stretch>
            <a:fillRect/>
          </a:stretch>
        </p:blipFill>
        <p:spPr>
          <a:xfrm>
            <a:off x="1155334" y="649875"/>
            <a:ext cx="6833333" cy="3843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26"/>
        <p:cNvGrpSpPr/>
        <p:nvPr/>
      </p:nvGrpSpPr>
      <p:grpSpPr>
        <a:xfrm>
          <a:off x="0" y="0"/>
          <a:ext cx="0" cy="0"/>
          <a:chOff x="0" y="0"/>
          <a:chExt cx="0" cy="0"/>
        </a:xfrm>
      </p:grpSpPr>
      <p:cxnSp>
        <p:nvCxnSpPr>
          <p:cNvPr id="627" name="Google Shape;627;p61"/>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628" name="Google Shape;628;p61"/>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629" name="Google Shape;629;p61"/>
          <p:cNvGrpSpPr/>
          <p:nvPr/>
        </p:nvGrpSpPr>
        <p:grpSpPr>
          <a:xfrm>
            <a:off x="8181758" y="252719"/>
            <a:ext cx="432022" cy="245745"/>
            <a:chOff x="63500" y="63500"/>
            <a:chExt cx="1728089" cy="982980"/>
          </a:xfrm>
        </p:grpSpPr>
        <p:sp>
          <p:nvSpPr>
            <p:cNvPr id="630" name="Google Shape;630;p61"/>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1" name="Google Shape;631;p61"/>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2" name="Google Shape;632;p61"/>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633" name="Google Shape;633;p61"/>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634" name="Google Shape;634;p61"/>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635" name="Google Shape;635;p61"/>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Probability theory</a:t>
            </a:r>
            <a:endParaRPr sz="700"/>
          </a:p>
        </p:txBody>
      </p:sp>
      <p:pic>
        <p:nvPicPr>
          <p:cNvPr id="636" name="Google Shape;636;p61"/>
          <p:cNvPicPr preferRelativeResize="0"/>
          <p:nvPr/>
        </p:nvPicPr>
        <p:blipFill>
          <a:blip r:embed="rId3">
            <a:alphaModFix/>
          </a:blip>
          <a:stretch>
            <a:fillRect/>
          </a:stretch>
        </p:blipFill>
        <p:spPr>
          <a:xfrm>
            <a:off x="850524" y="649870"/>
            <a:ext cx="6833352" cy="38437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0"/>
        <p:cNvGrpSpPr/>
        <p:nvPr/>
      </p:nvGrpSpPr>
      <p:grpSpPr>
        <a:xfrm>
          <a:off x="0" y="0"/>
          <a:ext cx="0" cy="0"/>
          <a:chOff x="0" y="0"/>
          <a:chExt cx="0" cy="0"/>
        </a:xfrm>
      </p:grpSpPr>
      <p:cxnSp>
        <p:nvCxnSpPr>
          <p:cNvPr id="641" name="Google Shape;641;p62"/>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642" name="Google Shape;642;p62"/>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643" name="Google Shape;643;p62"/>
          <p:cNvGrpSpPr/>
          <p:nvPr/>
        </p:nvGrpSpPr>
        <p:grpSpPr>
          <a:xfrm>
            <a:off x="8181758" y="252719"/>
            <a:ext cx="432022" cy="245745"/>
            <a:chOff x="63500" y="63500"/>
            <a:chExt cx="1728089" cy="982980"/>
          </a:xfrm>
        </p:grpSpPr>
        <p:sp>
          <p:nvSpPr>
            <p:cNvPr id="644" name="Google Shape;644;p62"/>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5" name="Google Shape;645;p62"/>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6" name="Google Shape;646;p62"/>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647" name="Google Shape;647;p62"/>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648" name="Google Shape;648;p62"/>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649" name="Google Shape;649;p62"/>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Probability theory</a:t>
            </a:r>
            <a:endParaRPr sz="700"/>
          </a:p>
        </p:txBody>
      </p:sp>
      <p:pic>
        <p:nvPicPr>
          <p:cNvPr id="650" name="Google Shape;650;p62"/>
          <p:cNvPicPr preferRelativeResize="0"/>
          <p:nvPr/>
        </p:nvPicPr>
        <p:blipFill>
          <a:blip r:embed="rId3">
            <a:alphaModFix/>
          </a:blip>
          <a:stretch>
            <a:fillRect/>
          </a:stretch>
        </p:blipFill>
        <p:spPr>
          <a:xfrm>
            <a:off x="1155324" y="649870"/>
            <a:ext cx="6833352" cy="384376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54"/>
        <p:cNvGrpSpPr/>
        <p:nvPr/>
      </p:nvGrpSpPr>
      <p:grpSpPr>
        <a:xfrm>
          <a:off x="0" y="0"/>
          <a:ext cx="0" cy="0"/>
          <a:chOff x="0" y="0"/>
          <a:chExt cx="0" cy="0"/>
        </a:xfrm>
      </p:grpSpPr>
      <p:cxnSp>
        <p:nvCxnSpPr>
          <p:cNvPr id="655" name="Google Shape;655;p63"/>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656" name="Google Shape;656;p63"/>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657" name="Google Shape;657;p63"/>
          <p:cNvGrpSpPr/>
          <p:nvPr/>
        </p:nvGrpSpPr>
        <p:grpSpPr>
          <a:xfrm>
            <a:off x="8181758" y="252719"/>
            <a:ext cx="432022" cy="245745"/>
            <a:chOff x="63500" y="63500"/>
            <a:chExt cx="1728089" cy="982980"/>
          </a:xfrm>
        </p:grpSpPr>
        <p:sp>
          <p:nvSpPr>
            <p:cNvPr id="658" name="Google Shape;658;p63"/>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9" name="Google Shape;659;p63"/>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0" name="Google Shape;660;p63"/>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661" name="Google Shape;661;p63"/>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662" name="Google Shape;662;p63"/>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663" name="Google Shape;663;p63"/>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Probability theory</a:t>
            </a:r>
            <a:endParaRPr sz="700"/>
          </a:p>
        </p:txBody>
      </p:sp>
      <p:pic>
        <p:nvPicPr>
          <p:cNvPr id="664" name="Google Shape;664;p63"/>
          <p:cNvPicPr preferRelativeResize="0"/>
          <p:nvPr/>
        </p:nvPicPr>
        <p:blipFill>
          <a:blip r:embed="rId3">
            <a:alphaModFix/>
          </a:blip>
          <a:stretch>
            <a:fillRect/>
          </a:stretch>
        </p:blipFill>
        <p:spPr>
          <a:xfrm>
            <a:off x="1155334" y="649875"/>
            <a:ext cx="6833333" cy="384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l="-35919" r="-20128" b="-14559"/>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4" name="Google Shape;174;p28"/>
          <p:cNvSpPr txBox="1"/>
          <p:nvPr/>
        </p:nvSpPr>
        <p:spPr>
          <a:xfrm>
            <a:off x="514350" y="2239963"/>
            <a:ext cx="5429400" cy="20472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GB" sz="3500" b="1">
                <a:solidFill>
                  <a:srgbClr val="FFFFFF"/>
                </a:solidFill>
                <a:latin typeface="Outfit"/>
                <a:ea typeface="Outfit"/>
                <a:cs typeface="Outfit"/>
                <a:sym typeface="Outfit"/>
              </a:rPr>
              <a:t>Why study math as a machine learning engineer?</a:t>
            </a:r>
            <a:endParaRPr sz="700" b="1"/>
          </a:p>
        </p:txBody>
      </p:sp>
      <p:cxnSp>
        <p:nvCxnSpPr>
          <p:cNvPr id="175" name="Google Shape;175;p28"/>
          <p:cNvCxnSpPr/>
          <p:nvPr/>
        </p:nvCxnSpPr>
        <p:spPr>
          <a:xfrm>
            <a:off x="514350" y="2135605"/>
            <a:ext cx="5680800" cy="0"/>
          </a:xfrm>
          <a:prstGeom prst="straightConnector1">
            <a:avLst/>
          </a:prstGeom>
          <a:noFill/>
          <a:ln w="38100" cap="flat" cmpd="sng">
            <a:solidFill>
              <a:srgbClr val="FFFFFF"/>
            </a:solidFill>
            <a:prstDash val="solid"/>
            <a:round/>
            <a:headEnd type="none" w="sm" len="sm"/>
            <a:tailEnd type="none" w="sm" len="sm"/>
          </a:ln>
        </p:spPr>
      </p:cxnSp>
      <p:sp>
        <p:nvSpPr>
          <p:cNvPr id="176" name="Google Shape;176;p28"/>
          <p:cNvSpPr/>
          <p:nvPr/>
        </p:nvSpPr>
        <p:spPr>
          <a:xfrm>
            <a:off x="7612014" y="156240"/>
            <a:ext cx="1017636" cy="35811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5">
              <a:alphaModFix/>
            </a:blip>
            <a:stretch>
              <a:fillRect l="-29718" t="-66096" r="-27798" b="-85564"/>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68"/>
        <p:cNvGrpSpPr/>
        <p:nvPr/>
      </p:nvGrpSpPr>
      <p:grpSpPr>
        <a:xfrm>
          <a:off x="0" y="0"/>
          <a:ext cx="0" cy="0"/>
          <a:chOff x="0" y="0"/>
          <a:chExt cx="0" cy="0"/>
        </a:xfrm>
      </p:grpSpPr>
      <p:cxnSp>
        <p:nvCxnSpPr>
          <p:cNvPr id="669" name="Google Shape;669;p64"/>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670" name="Google Shape;670;p64"/>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671" name="Google Shape;671;p64"/>
          <p:cNvGrpSpPr/>
          <p:nvPr/>
        </p:nvGrpSpPr>
        <p:grpSpPr>
          <a:xfrm>
            <a:off x="8181758" y="252719"/>
            <a:ext cx="432022" cy="245745"/>
            <a:chOff x="63500" y="63500"/>
            <a:chExt cx="1728089" cy="982980"/>
          </a:xfrm>
        </p:grpSpPr>
        <p:sp>
          <p:nvSpPr>
            <p:cNvPr id="672" name="Google Shape;672;p64"/>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3" name="Google Shape;673;p64"/>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4" name="Google Shape;674;p64"/>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675" name="Google Shape;675;p64"/>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676" name="Google Shape;676;p64"/>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677" name="Google Shape;677;p64"/>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Probability theory</a:t>
            </a:r>
            <a:endParaRPr sz="700"/>
          </a:p>
        </p:txBody>
      </p:sp>
      <p:pic>
        <p:nvPicPr>
          <p:cNvPr id="678" name="Google Shape;678;p64"/>
          <p:cNvPicPr preferRelativeResize="0"/>
          <p:nvPr/>
        </p:nvPicPr>
        <p:blipFill>
          <a:blip r:embed="rId3">
            <a:alphaModFix/>
          </a:blip>
          <a:stretch>
            <a:fillRect/>
          </a:stretch>
        </p:blipFill>
        <p:spPr>
          <a:xfrm>
            <a:off x="1155334" y="649875"/>
            <a:ext cx="6833333" cy="3843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82"/>
        <p:cNvGrpSpPr/>
        <p:nvPr/>
      </p:nvGrpSpPr>
      <p:grpSpPr>
        <a:xfrm>
          <a:off x="0" y="0"/>
          <a:ext cx="0" cy="0"/>
          <a:chOff x="0" y="0"/>
          <a:chExt cx="0" cy="0"/>
        </a:xfrm>
      </p:grpSpPr>
      <p:cxnSp>
        <p:nvCxnSpPr>
          <p:cNvPr id="683" name="Google Shape;683;p65"/>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684" name="Google Shape;684;p65"/>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685" name="Google Shape;685;p65"/>
          <p:cNvGrpSpPr/>
          <p:nvPr/>
        </p:nvGrpSpPr>
        <p:grpSpPr>
          <a:xfrm>
            <a:off x="8181758" y="252719"/>
            <a:ext cx="432022" cy="245745"/>
            <a:chOff x="63500" y="63500"/>
            <a:chExt cx="1728089" cy="982980"/>
          </a:xfrm>
        </p:grpSpPr>
        <p:sp>
          <p:nvSpPr>
            <p:cNvPr id="686" name="Google Shape;686;p6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87" name="Google Shape;687;p6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88" name="Google Shape;688;p6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689" name="Google Shape;689;p65"/>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690" name="Google Shape;690;p65"/>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691" name="Google Shape;691;p65"/>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n-GB" sz="1200">
                <a:solidFill>
                  <a:schemeClr val="lt1"/>
                </a:solidFill>
                <a:latin typeface="Outfit"/>
                <a:ea typeface="Outfit"/>
                <a:cs typeface="Outfit"/>
                <a:sym typeface="Outfit"/>
              </a:rPr>
              <a:t>Probability theory</a:t>
            </a:r>
            <a:endParaRPr sz="700"/>
          </a:p>
        </p:txBody>
      </p:sp>
      <p:pic>
        <p:nvPicPr>
          <p:cNvPr id="692" name="Google Shape;692;p65"/>
          <p:cNvPicPr preferRelativeResize="0"/>
          <p:nvPr/>
        </p:nvPicPr>
        <p:blipFill>
          <a:blip r:embed="rId3">
            <a:alphaModFix/>
          </a:blip>
          <a:stretch>
            <a:fillRect/>
          </a:stretch>
        </p:blipFill>
        <p:spPr>
          <a:xfrm>
            <a:off x="1155334" y="649875"/>
            <a:ext cx="6833333" cy="3843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6"/>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8" name="Google Shape;698;p66"/>
          <p:cNvSpPr txBox="1"/>
          <p:nvPr/>
        </p:nvSpPr>
        <p:spPr>
          <a:xfrm>
            <a:off x="514349" y="2239975"/>
            <a:ext cx="5680800" cy="12930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GB" sz="3500">
                <a:solidFill>
                  <a:srgbClr val="FFFFFF"/>
                </a:solidFill>
                <a:latin typeface="Outfit"/>
                <a:ea typeface="Outfit"/>
                <a:cs typeface="Outfit"/>
                <a:sym typeface="Outfit"/>
              </a:rPr>
              <a:t>Thank you for</a:t>
            </a:r>
            <a:endParaRPr sz="3500">
              <a:solidFill>
                <a:srgbClr val="FFFFFF"/>
              </a:solidFill>
              <a:latin typeface="Outfit"/>
              <a:ea typeface="Outfit"/>
              <a:cs typeface="Outfit"/>
              <a:sym typeface="Outfit"/>
            </a:endParaRPr>
          </a:p>
          <a:p>
            <a:pPr marL="0" marR="0" lvl="0" indent="0" algn="ctr" rtl="0">
              <a:lnSpc>
                <a:spcPct val="140005"/>
              </a:lnSpc>
              <a:spcBef>
                <a:spcPts val="0"/>
              </a:spcBef>
              <a:spcAft>
                <a:spcPts val="0"/>
              </a:spcAft>
              <a:buNone/>
            </a:pPr>
            <a:r>
              <a:rPr lang="en-GB" sz="3500">
                <a:solidFill>
                  <a:srgbClr val="FFFFFF"/>
                </a:solidFill>
                <a:latin typeface="Outfit"/>
                <a:ea typeface="Outfit"/>
                <a:cs typeface="Outfit"/>
                <a:sym typeface="Outfit"/>
              </a:rPr>
              <a:t>your attention!</a:t>
            </a:r>
            <a:endParaRPr sz="700"/>
          </a:p>
        </p:txBody>
      </p:sp>
      <p:cxnSp>
        <p:nvCxnSpPr>
          <p:cNvPr id="699" name="Google Shape;699;p66"/>
          <p:cNvCxnSpPr/>
          <p:nvPr/>
        </p:nvCxnSpPr>
        <p:spPr>
          <a:xfrm>
            <a:off x="514350" y="2135605"/>
            <a:ext cx="5680800" cy="0"/>
          </a:xfrm>
          <a:prstGeom prst="straightConnector1">
            <a:avLst/>
          </a:prstGeom>
          <a:noFill/>
          <a:ln w="38100" cap="flat" cmpd="sng">
            <a:solidFill>
              <a:srgbClr val="FFFFFF"/>
            </a:solidFill>
            <a:prstDash val="solid"/>
            <a:round/>
            <a:headEnd type="none" w="sm" len="sm"/>
            <a:tailEnd type="none" w="sm" len="sm"/>
          </a:ln>
        </p:spPr>
      </p:cxnSp>
      <p:sp>
        <p:nvSpPr>
          <p:cNvPr id="700" name="Google Shape;700;p66"/>
          <p:cNvSpPr/>
          <p:nvPr/>
        </p:nvSpPr>
        <p:spPr>
          <a:xfrm>
            <a:off x="7612014" y="156240"/>
            <a:ext cx="1017636" cy="35811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0"/>
        <p:cNvGrpSpPr/>
        <p:nvPr/>
      </p:nvGrpSpPr>
      <p:grpSpPr>
        <a:xfrm>
          <a:off x="0" y="0"/>
          <a:ext cx="0" cy="0"/>
          <a:chOff x="0" y="0"/>
          <a:chExt cx="0" cy="0"/>
        </a:xfrm>
      </p:grpSpPr>
      <p:cxnSp>
        <p:nvCxnSpPr>
          <p:cNvPr id="181" name="Google Shape;181;p29"/>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182" name="Google Shape;182;p29"/>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183" name="Google Shape;183;p29"/>
          <p:cNvGrpSpPr/>
          <p:nvPr/>
        </p:nvGrpSpPr>
        <p:grpSpPr>
          <a:xfrm>
            <a:off x="8181758" y="252719"/>
            <a:ext cx="432022" cy="245745"/>
            <a:chOff x="63500" y="63500"/>
            <a:chExt cx="1728089" cy="982980"/>
          </a:xfrm>
        </p:grpSpPr>
        <p:sp>
          <p:nvSpPr>
            <p:cNvPr id="184" name="Google Shape;184;p29"/>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5" name="Google Shape;185;p29"/>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6" name="Google Shape;186;p29"/>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87" name="Google Shape;187;p29"/>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188" name="Google Shape;188;p29"/>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dirty="0">
                <a:solidFill>
                  <a:srgbClr val="FFFFFF"/>
                </a:solidFill>
                <a:latin typeface="Outfit"/>
                <a:ea typeface="Outfit"/>
                <a:cs typeface="Outfit"/>
                <a:sym typeface="Outfit"/>
              </a:rPr>
              <a:t>Pg: 1</a:t>
            </a:r>
            <a:endParaRPr sz="700" dirty="0"/>
          </a:p>
        </p:txBody>
      </p:sp>
      <p:sp>
        <p:nvSpPr>
          <p:cNvPr id="189" name="Google Shape;189;p29"/>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Why study math as a machine learning engineer?</a:t>
            </a:r>
            <a:endParaRPr sz="700"/>
          </a:p>
        </p:txBody>
      </p:sp>
      <p:sp>
        <p:nvSpPr>
          <p:cNvPr id="190" name="Google Shape;190;p29"/>
          <p:cNvSpPr txBox="1"/>
          <p:nvPr/>
        </p:nvSpPr>
        <p:spPr>
          <a:xfrm>
            <a:off x="514350" y="618300"/>
            <a:ext cx="8115300" cy="92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2500" b="1" dirty="0">
                <a:solidFill>
                  <a:srgbClr val="FFFFFF"/>
                </a:solidFill>
                <a:latin typeface="Outfit"/>
                <a:ea typeface="Outfit"/>
                <a:cs typeface="Outfit"/>
                <a:sym typeface="Outfit"/>
              </a:rPr>
              <a:t>The multiple ways</a:t>
            </a:r>
            <a:endParaRPr sz="2500" b="1" dirty="0">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r>
              <a:rPr lang="en-GB" sz="2500" b="1" dirty="0">
                <a:solidFill>
                  <a:srgbClr val="FFFFFF"/>
                </a:solidFill>
                <a:latin typeface="Outfit"/>
                <a:ea typeface="Outfit"/>
                <a:cs typeface="Outfit"/>
                <a:sym typeface="Outfit"/>
              </a:rPr>
              <a:t>to machine learning:</a:t>
            </a:r>
            <a:endParaRPr sz="2500" b="1" dirty="0">
              <a:solidFill>
                <a:srgbClr val="FFFFFF"/>
              </a:solidFill>
              <a:latin typeface="Outfit"/>
              <a:ea typeface="Outfit"/>
              <a:cs typeface="Outfit"/>
              <a:sym typeface="Outfit"/>
            </a:endParaRPr>
          </a:p>
        </p:txBody>
      </p:sp>
      <p:sp>
        <p:nvSpPr>
          <p:cNvPr id="191" name="Google Shape;191;p29"/>
          <p:cNvSpPr txBox="1"/>
          <p:nvPr/>
        </p:nvSpPr>
        <p:spPr>
          <a:xfrm>
            <a:off x="514350" y="1820951"/>
            <a:ext cx="5668500" cy="1169700"/>
          </a:xfrm>
          <a:prstGeom prst="rect">
            <a:avLst/>
          </a:prstGeom>
          <a:noFill/>
          <a:ln>
            <a:noFill/>
          </a:ln>
        </p:spPr>
        <p:txBody>
          <a:bodyPr spcFirstLastPara="1" wrap="square" lIns="0" tIns="0" rIns="0" bIns="0" anchor="t" anchorCtr="0">
            <a:spAutoFit/>
          </a:bodyPr>
          <a:lstStyle/>
          <a:p>
            <a:pPr marL="457200" marR="0" lvl="0" indent="-355600" algn="l" rtl="0">
              <a:lnSpc>
                <a:spcPct val="139958"/>
              </a:lnSpc>
              <a:spcBef>
                <a:spcPts val="0"/>
              </a:spcBef>
              <a:spcAft>
                <a:spcPts val="0"/>
              </a:spcAft>
              <a:buClr>
                <a:srgbClr val="FFFFFF"/>
              </a:buClr>
              <a:buSzPts val="2000"/>
              <a:buFont typeface="Outfit"/>
              <a:buChar char="●"/>
            </a:pPr>
            <a:r>
              <a:rPr lang="en-GB" sz="2000">
                <a:solidFill>
                  <a:srgbClr val="FFFFFF"/>
                </a:solidFill>
                <a:latin typeface="Outfit"/>
                <a:ea typeface="Outfit"/>
                <a:cs typeface="Outfit"/>
                <a:sym typeface="Outfit"/>
              </a:rPr>
              <a:t>Theory</a:t>
            </a:r>
            <a:endParaRPr sz="2000">
              <a:solidFill>
                <a:srgbClr val="FFFFFF"/>
              </a:solidFill>
              <a:latin typeface="Outfit"/>
              <a:ea typeface="Outfit"/>
              <a:cs typeface="Outfit"/>
              <a:sym typeface="Outfit"/>
            </a:endParaRPr>
          </a:p>
          <a:p>
            <a:pPr marL="457200" marR="0" lvl="0" indent="-355600" algn="l" rtl="0">
              <a:lnSpc>
                <a:spcPct val="139958"/>
              </a:lnSpc>
              <a:spcBef>
                <a:spcPts val="0"/>
              </a:spcBef>
              <a:spcAft>
                <a:spcPts val="0"/>
              </a:spcAft>
              <a:buClr>
                <a:srgbClr val="FFFFFF"/>
              </a:buClr>
              <a:buSzPts val="2000"/>
              <a:buFont typeface="Outfit"/>
              <a:buChar char="●"/>
            </a:pPr>
            <a:r>
              <a:rPr lang="en-GB" sz="2000">
                <a:solidFill>
                  <a:srgbClr val="FFFFFF"/>
                </a:solidFill>
                <a:latin typeface="Outfit"/>
                <a:ea typeface="Outfit"/>
                <a:cs typeface="Outfit"/>
                <a:sym typeface="Outfit"/>
              </a:rPr>
              <a:t>Practice</a:t>
            </a:r>
            <a:endParaRPr sz="2000">
              <a:solidFill>
                <a:srgbClr val="FFFFFF"/>
              </a:solidFill>
              <a:latin typeface="Outfit"/>
              <a:ea typeface="Outfit"/>
              <a:cs typeface="Outfit"/>
              <a:sym typeface="Outfit"/>
            </a:endParaRPr>
          </a:p>
          <a:p>
            <a:pPr marL="457200" marR="0" lvl="0" indent="-355600" algn="l" rtl="0">
              <a:lnSpc>
                <a:spcPct val="139958"/>
              </a:lnSpc>
              <a:spcBef>
                <a:spcPts val="0"/>
              </a:spcBef>
              <a:spcAft>
                <a:spcPts val="0"/>
              </a:spcAft>
              <a:buClr>
                <a:srgbClr val="FFFFFF"/>
              </a:buClr>
              <a:buSzPts val="2000"/>
              <a:buFont typeface="Outfit"/>
              <a:buChar char="●"/>
            </a:pPr>
            <a:r>
              <a:rPr lang="en-GB" sz="2000">
                <a:solidFill>
                  <a:srgbClr val="FFFFFF"/>
                </a:solidFill>
                <a:latin typeface="Outfit"/>
                <a:ea typeface="Outfit"/>
                <a:cs typeface="Outfit"/>
                <a:sym typeface="Outfit"/>
              </a:rPr>
              <a:t>Domain expertise</a:t>
            </a:r>
            <a:endParaRPr sz="2000">
              <a:solidFill>
                <a:srgbClr val="FFFFFF"/>
              </a:solidFill>
              <a:latin typeface="Outfit"/>
              <a:ea typeface="Outfit"/>
              <a:cs typeface="Outfit"/>
              <a:sym typeface="Outfit"/>
            </a:endParaRPr>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5"/>
        <p:cNvGrpSpPr/>
        <p:nvPr/>
      </p:nvGrpSpPr>
      <p:grpSpPr>
        <a:xfrm>
          <a:off x="0" y="0"/>
          <a:ext cx="0" cy="0"/>
          <a:chOff x="0" y="0"/>
          <a:chExt cx="0" cy="0"/>
        </a:xfrm>
      </p:grpSpPr>
      <p:cxnSp>
        <p:nvCxnSpPr>
          <p:cNvPr id="196" name="Google Shape;196;p30"/>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197" name="Google Shape;197;p30"/>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198" name="Google Shape;198;p30"/>
          <p:cNvGrpSpPr/>
          <p:nvPr/>
        </p:nvGrpSpPr>
        <p:grpSpPr>
          <a:xfrm>
            <a:off x="8181758" y="252719"/>
            <a:ext cx="432022" cy="245745"/>
            <a:chOff x="63500" y="63500"/>
            <a:chExt cx="1728089" cy="982980"/>
          </a:xfrm>
        </p:grpSpPr>
        <p:sp>
          <p:nvSpPr>
            <p:cNvPr id="199" name="Google Shape;199;p3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0" name="Google Shape;200;p3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1" name="Google Shape;201;p3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202" name="Google Shape;202;p30"/>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203" name="Google Shape;203;p30"/>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204" name="Google Shape;204;p30"/>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Why study math as a machine learning engineer?</a:t>
            </a:r>
            <a:endParaRPr sz="700"/>
          </a:p>
        </p:txBody>
      </p:sp>
      <p:pic>
        <p:nvPicPr>
          <p:cNvPr id="205" name="Google Shape;205;p30" title="skillset-table.png"/>
          <p:cNvPicPr preferRelativeResize="0"/>
          <p:nvPr/>
        </p:nvPicPr>
        <p:blipFill>
          <a:blip r:embed="rId3">
            <a:alphaModFix/>
          </a:blip>
          <a:stretch>
            <a:fillRect/>
          </a:stretch>
        </p:blipFill>
        <p:spPr>
          <a:xfrm>
            <a:off x="2859944" y="841302"/>
            <a:ext cx="5280926" cy="3353901"/>
          </a:xfrm>
          <a:prstGeom prst="rect">
            <a:avLst/>
          </a:prstGeom>
          <a:noFill/>
          <a:ln>
            <a:noFill/>
          </a:ln>
        </p:spPr>
      </p:pic>
      <p:sp>
        <p:nvSpPr>
          <p:cNvPr id="206" name="Google Shape;206;p30"/>
          <p:cNvSpPr txBox="1"/>
          <p:nvPr/>
        </p:nvSpPr>
        <p:spPr>
          <a:xfrm>
            <a:off x="514350" y="841288"/>
            <a:ext cx="2021100" cy="1462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2500" b="1">
                <a:solidFill>
                  <a:srgbClr val="FFFFFF"/>
                </a:solidFill>
                <a:latin typeface="Outfit"/>
                <a:ea typeface="Outfit"/>
                <a:cs typeface="Outfit"/>
                <a:sym typeface="Outfit"/>
              </a:rPr>
              <a:t>The map</a:t>
            </a:r>
            <a:endParaRPr sz="2500" b="1">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r>
              <a:rPr lang="en-GB" sz="2500" b="1">
                <a:solidFill>
                  <a:srgbClr val="FFFFFF"/>
                </a:solidFill>
                <a:latin typeface="Outfit"/>
                <a:ea typeface="Outfit"/>
                <a:cs typeface="Outfit"/>
                <a:sym typeface="Outfit"/>
              </a:rPr>
              <a:t>of your</a:t>
            </a:r>
            <a:endParaRPr sz="2500" b="1">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r>
              <a:rPr lang="en-GB" sz="2500" b="1">
                <a:solidFill>
                  <a:srgbClr val="FFFFFF"/>
                </a:solidFill>
                <a:latin typeface="Outfit"/>
                <a:ea typeface="Outfit"/>
                <a:cs typeface="Outfit"/>
                <a:sym typeface="Outfit"/>
              </a:rPr>
              <a:t>skills:</a:t>
            </a:r>
            <a:endParaRPr sz="2500" b="1">
              <a:solidFill>
                <a:srgbClr val="FFFFFF"/>
              </a:solidFill>
              <a:latin typeface="Outfit"/>
              <a:ea typeface="Outfit"/>
              <a:cs typeface="Outfit"/>
              <a:sym typeface="Outfi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0"/>
        <p:cNvGrpSpPr/>
        <p:nvPr/>
      </p:nvGrpSpPr>
      <p:grpSpPr>
        <a:xfrm>
          <a:off x="0" y="0"/>
          <a:ext cx="0" cy="0"/>
          <a:chOff x="0" y="0"/>
          <a:chExt cx="0" cy="0"/>
        </a:xfrm>
      </p:grpSpPr>
      <p:cxnSp>
        <p:nvCxnSpPr>
          <p:cNvPr id="211" name="Google Shape;211;p31"/>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212" name="Google Shape;212;p31"/>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213" name="Google Shape;213;p31"/>
          <p:cNvGrpSpPr/>
          <p:nvPr/>
        </p:nvGrpSpPr>
        <p:grpSpPr>
          <a:xfrm>
            <a:off x="8181758" y="252719"/>
            <a:ext cx="432022" cy="245745"/>
            <a:chOff x="63500" y="63500"/>
            <a:chExt cx="1728089" cy="982980"/>
          </a:xfrm>
        </p:grpSpPr>
        <p:sp>
          <p:nvSpPr>
            <p:cNvPr id="214" name="Google Shape;214;p31"/>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5" name="Google Shape;215;p31"/>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6" name="Google Shape;216;p31"/>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217" name="Google Shape;217;p31"/>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218" name="Google Shape;218;p31"/>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219" name="Google Shape;219;p31"/>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Why study math as a machine learning engineer?</a:t>
            </a:r>
            <a:endParaRPr sz="700"/>
          </a:p>
        </p:txBody>
      </p:sp>
      <p:pic>
        <p:nvPicPr>
          <p:cNvPr id="220" name="Google Shape;220;p31" title="skillmap-generalist.png"/>
          <p:cNvPicPr preferRelativeResize="0"/>
          <p:nvPr/>
        </p:nvPicPr>
        <p:blipFill rotWithShape="1">
          <a:blip r:embed="rId3">
            <a:alphaModFix/>
          </a:blip>
          <a:srcRect/>
          <a:stretch/>
        </p:blipFill>
        <p:spPr>
          <a:xfrm>
            <a:off x="2859944" y="841302"/>
            <a:ext cx="5280926" cy="3353901"/>
          </a:xfrm>
          <a:prstGeom prst="rect">
            <a:avLst/>
          </a:prstGeom>
          <a:noFill/>
          <a:ln>
            <a:noFill/>
          </a:ln>
        </p:spPr>
      </p:pic>
      <p:sp>
        <p:nvSpPr>
          <p:cNvPr id="221" name="Google Shape;221;p31"/>
          <p:cNvSpPr txBox="1"/>
          <p:nvPr/>
        </p:nvSpPr>
        <p:spPr>
          <a:xfrm>
            <a:off x="514350" y="841288"/>
            <a:ext cx="2021100" cy="3078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2500">
                <a:solidFill>
                  <a:srgbClr val="FFFFFF"/>
                </a:solidFill>
                <a:latin typeface="Outfit"/>
                <a:ea typeface="Outfit"/>
                <a:cs typeface="Outfit"/>
                <a:sym typeface="Outfit"/>
              </a:rPr>
              <a:t>The map</a:t>
            </a:r>
            <a:endParaRPr sz="2500">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r>
              <a:rPr lang="en-GB" sz="2500">
                <a:solidFill>
                  <a:srgbClr val="FFFFFF"/>
                </a:solidFill>
                <a:latin typeface="Outfit"/>
                <a:ea typeface="Outfit"/>
                <a:cs typeface="Outfit"/>
                <a:sym typeface="Outfit"/>
              </a:rPr>
              <a:t>of your</a:t>
            </a:r>
            <a:endParaRPr sz="2500">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r>
              <a:rPr lang="en-GB" sz="2500">
                <a:solidFill>
                  <a:srgbClr val="FFFFFF"/>
                </a:solidFill>
                <a:latin typeface="Outfit"/>
                <a:ea typeface="Outfit"/>
                <a:cs typeface="Outfit"/>
                <a:sym typeface="Outfit"/>
              </a:rPr>
              <a:t>skills:</a:t>
            </a:r>
            <a:endParaRPr sz="2500">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endParaRPr sz="2500">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r>
              <a:rPr lang="en-GB" sz="2500" b="1">
                <a:solidFill>
                  <a:srgbClr val="E8C547"/>
                </a:solidFill>
                <a:latin typeface="Outfit"/>
                <a:ea typeface="Outfit"/>
                <a:cs typeface="Outfit"/>
                <a:sym typeface="Outfit"/>
              </a:rPr>
              <a:t>generalist</a:t>
            </a:r>
            <a:endParaRPr sz="2500" b="1">
              <a:solidFill>
                <a:srgbClr val="E8C547"/>
              </a:solidFill>
              <a:latin typeface="Outfit"/>
              <a:ea typeface="Outfit"/>
              <a:cs typeface="Outfit"/>
              <a:sym typeface="Outfit"/>
            </a:endParaRPr>
          </a:p>
          <a:p>
            <a:pPr marL="0" marR="0" lvl="0" indent="0" algn="l" rtl="0">
              <a:lnSpc>
                <a:spcPct val="140000"/>
              </a:lnSpc>
              <a:spcBef>
                <a:spcPts val="0"/>
              </a:spcBef>
              <a:spcAft>
                <a:spcPts val="0"/>
              </a:spcAft>
              <a:buNone/>
            </a:pPr>
            <a:r>
              <a:rPr lang="en-GB" sz="2500">
                <a:solidFill>
                  <a:srgbClr val="FFFFFF"/>
                </a:solidFill>
                <a:latin typeface="Outfit"/>
                <a:ea typeface="Outfit"/>
                <a:cs typeface="Outfit"/>
                <a:sym typeface="Outfit"/>
              </a:rPr>
              <a:t>approach</a:t>
            </a:r>
            <a:endParaRPr sz="2500">
              <a:solidFill>
                <a:srgbClr val="FFFFFF"/>
              </a:solidFill>
              <a:latin typeface="Outfit"/>
              <a:ea typeface="Outfit"/>
              <a:cs typeface="Outfit"/>
              <a:sym typeface="Outfi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
        <p:cNvGrpSpPr/>
        <p:nvPr/>
      </p:nvGrpSpPr>
      <p:grpSpPr>
        <a:xfrm>
          <a:off x="0" y="0"/>
          <a:ext cx="0" cy="0"/>
          <a:chOff x="0" y="0"/>
          <a:chExt cx="0" cy="0"/>
        </a:xfrm>
      </p:grpSpPr>
      <p:cxnSp>
        <p:nvCxnSpPr>
          <p:cNvPr id="226" name="Google Shape;226;p32"/>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227" name="Google Shape;227;p32"/>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228" name="Google Shape;228;p32"/>
          <p:cNvGrpSpPr/>
          <p:nvPr/>
        </p:nvGrpSpPr>
        <p:grpSpPr>
          <a:xfrm>
            <a:off x="8181758" y="252719"/>
            <a:ext cx="432022" cy="245745"/>
            <a:chOff x="63500" y="63500"/>
            <a:chExt cx="1728089" cy="982980"/>
          </a:xfrm>
        </p:grpSpPr>
        <p:sp>
          <p:nvSpPr>
            <p:cNvPr id="229" name="Google Shape;229;p32"/>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0" name="Google Shape;230;p32"/>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1" name="Google Shape;231;p32"/>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232" name="Google Shape;232;p32"/>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233" name="Google Shape;233;p32"/>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234" name="Google Shape;234;p32"/>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Why study math as a machine learning engineer?</a:t>
            </a:r>
            <a:endParaRPr sz="700"/>
          </a:p>
        </p:txBody>
      </p:sp>
      <p:pic>
        <p:nvPicPr>
          <p:cNvPr id="235" name="Google Shape;235;p32" title="skillset-specialist.png"/>
          <p:cNvPicPr preferRelativeResize="0"/>
          <p:nvPr/>
        </p:nvPicPr>
        <p:blipFill rotWithShape="1">
          <a:blip r:embed="rId3">
            <a:alphaModFix/>
          </a:blip>
          <a:srcRect/>
          <a:stretch/>
        </p:blipFill>
        <p:spPr>
          <a:xfrm>
            <a:off x="2859944" y="841302"/>
            <a:ext cx="5280926" cy="3353901"/>
          </a:xfrm>
          <a:prstGeom prst="rect">
            <a:avLst/>
          </a:prstGeom>
          <a:noFill/>
          <a:ln>
            <a:noFill/>
          </a:ln>
        </p:spPr>
      </p:pic>
      <p:sp>
        <p:nvSpPr>
          <p:cNvPr id="236" name="Google Shape;236;p32"/>
          <p:cNvSpPr txBox="1"/>
          <p:nvPr/>
        </p:nvSpPr>
        <p:spPr>
          <a:xfrm>
            <a:off x="514350" y="841288"/>
            <a:ext cx="2021100" cy="3078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2500">
                <a:solidFill>
                  <a:srgbClr val="FFFFFF"/>
                </a:solidFill>
                <a:latin typeface="Outfit"/>
                <a:ea typeface="Outfit"/>
                <a:cs typeface="Outfit"/>
                <a:sym typeface="Outfit"/>
              </a:rPr>
              <a:t>The map</a:t>
            </a:r>
            <a:endParaRPr sz="2500">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r>
              <a:rPr lang="en-GB" sz="2500">
                <a:solidFill>
                  <a:srgbClr val="FFFFFF"/>
                </a:solidFill>
                <a:latin typeface="Outfit"/>
                <a:ea typeface="Outfit"/>
                <a:cs typeface="Outfit"/>
                <a:sym typeface="Outfit"/>
              </a:rPr>
              <a:t>of your</a:t>
            </a:r>
            <a:endParaRPr sz="2500">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r>
              <a:rPr lang="en-GB" sz="2500">
                <a:solidFill>
                  <a:srgbClr val="FFFFFF"/>
                </a:solidFill>
                <a:latin typeface="Outfit"/>
                <a:ea typeface="Outfit"/>
                <a:cs typeface="Outfit"/>
                <a:sym typeface="Outfit"/>
              </a:rPr>
              <a:t>skills:</a:t>
            </a:r>
            <a:endParaRPr sz="2500">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endParaRPr sz="2500">
              <a:solidFill>
                <a:srgbClr val="FFFFFF"/>
              </a:solidFill>
              <a:latin typeface="Outfit"/>
              <a:ea typeface="Outfit"/>
              <a:cs typeface="Outfit"/>
              <a:sym typeface="Outfit"/>
            </a:endParaRPr>
          </a:p>
          <a:p>
            <a:pPr marL="0" marR="0" lvl="0" indent="0" algn="l" rtl="0">
              <a:lnSpc>
                <a:spcPct val="140000"/>
              </a:lnSpc>
              <a:spcBef>
                <a:spcPts val="0"/>
              </a:spcBef>
              <a:spcAft>
                <a:spcPts val="0"/>
              </a:spcAft>
              <a:buNone/>
            </a:pPr>
            <a:r>
              <a:rPr lang="en-GB" sz="2500" b="1">
                <a:solidFill>
                  <a:srgbClr val="6290C3"/>
                </a:solidFill>
                <a:latin typeface="Outfit"/>
                <a:ea typeface="Outfit"/>
                <a:cs typeface="Outfit"/>
                <a:sym typeface="Outfit"/>
              </a:rPr>
              <a:t>specialist</a:t>
            </a:r>
            <a:endParaRPr sz="2500" b="1">
              <a:solidFill>
                <a:srgbClr val="6290C3"/>
              </a:solidFill>
              <a:latin typeface="Outfit"/>
              <a:ea typeface="Outfit"/>
              <a:cs typeface="Outfit"/>
              <a:sym typeface="Outfit"/>
            </a:endParaRPr>
          </a:p>
          <a:p>
            <a:pPr marL="0" marR="0" lvl="0" indent="0" algn="l" rtl="0">
              <a:lnSpc>
                <a:spcPct val="140000"/>
              </a:lnSpc>
              <a:spcBef>
                <a:spcPts val="0"/>
              </a:spcBef>
              <a:spcAft>
                <a:spcPts val="0"/>
              </a:spcAft>
              <a:buNone/>
            </a:pPr>
            <a:r>
              <a:rPr lang="en-GB" sz="2500">
                <a:solidFill>
                  <a:srgbClr val="FFFFFF"/>
                </a:solidFill>
                <a:latin typeface="Outfit"/>
                <a:ea typeface="Outfit"/>
                <a:cs typeface="Outfit"/>
                <a:sym typeface="Outfit"/>
              </a:rPr>
              <a:t>approach</a:t>
            </a:r>
            <a:endParaRPr sz="2500">
              <a:solidFill>
                <a:srgbClr val="FFFFFF"/>
              </a:solidFill>
              <a:latin typeface="Outfit"/>
              <a:ea typeface="Outfit"/>
              <a:cs typeface="Outfit"/>
              <a:sym typeface="Outfi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0"/>
        <p:cNvGrpSpPr/>
        <p:nvPr/>
      </p:nvGrpSpPr>
      <p:grpSpPr>
        <a:xfrm>
          <a:off x="0" y="0"/>
          <a:ext cx="0" cy="0"/>
          <a:chOff x="0" y="0"/>
          <a:chExt cx="0" cy="0"/>
        </a:xfrm>
      </p:grpSpPr>
      <p:cxnSp>
        <p:nvCxnSpPr>
          <p:cNvPr id="241" name="Google Shape;241;p33"/>
          <p:cNvCxnSpPr/>
          <p:nvPr/>
        </p:nvCxnSpPr>
        <p:spPr>
          <a:xfrm>
            <a:off x="514350" y="514350"/>
            <a:ext cx="8115300" cy="0"/>
          </a:xfrm>
          <a:prstGeom prst="straightConnector1">
            <a:avLst/>
          </a:prstGeom>
          <a:noFill/>
          <a:ln w="38100" cap="flat" cmpd="sng">
            <a:solidFill>
              <a:srgbClr val="FFFFFF"/>
            </a:solidFill>
            <a:prstDash val="solid"/>
            <a:round/>
            <a:headEnd type="none" w="sm" len="sm"/>
            <a:tailEnd type="none" w="sm" len="sm"/>
          </a:ln>
        </p:spPr>
      </p:cxnSp>
      <p:cxnSp>
        <p:nvCxnSpPr>
          <p:cNvPr id="242" name="Google Shape;242;p33"/>
          <p:cNvCxnSpPr/>
          <p:nvPr/>
        </p:nvCxnSpPr>
        <p:spPr>
          <a:xfrm>
            <a:off x="514350" y="4638675"/>
            <a:ext cx="8115300" cy="0"/>
          </a:xfrm>
          <a:prstGeom prst="straightConnector1">
            <a:avLst/>
          </a:prstGeom>
          <a:noFill/>
          <a:ln w="38100" cap="flat" cmpd="sng">
            <a:solidFill>
              <a:srgbClr val="FFFFFF"/>
            </a:solidFill>
            <a:prstDash val="solid"/>
            <a:round/>
            <a:headEnd type="none" w="sm" len="sm"/>
            <a:tailEnd type="none" w="sm" len="sm"/>
          </a:ln>
        </p:spPr>
      </p:cxnSp>
      <p:grpSp>
        <p:nvGrpSpPr>
          <p:cNvPr id="243" name="Google Shape;243;p33"/>
          <p:cNvGrpSpPr/>
          <p:nvPr/>
        </p:nvGrpSpPr>
        <p:grpSpPr>
          <a:xfrm>
            <a:off x="8181758" y="252719"/>
            <a:ext cx="432022" cy="245745"/>
            <a:chOff x="63500" y="63500"/>
            <a:chExt cx="1728089" cy="982980"/>
          </a:xfrm>
        </p:grpSpPr>
        <p:sp>
          <p:nvSpPr>
            <p:cNvPr id="244" name="Google Shape;244;p33"/>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5" name="Google Shape;245;p33"/>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6" name="Google Shape;246;p33"/>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247" name="Google Shape;247;p33"/>
          <p:cNvSpPr txBox="1"/>
          <p:nvPr/>
        </p:nvSpPr>
        <p:spPr>
          <a:xfrm>
            <a:off x="8441423" y="4586288"/>
            <a:ext cx="188400" cy="4002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GB" sz="2600" b="1">
                <a:solidFill>
                  <a:srgbClr val="F97141"/>
                </a:solidFill>
                <a:latin typeface="Outfit"/>
                <a:ea typeface="Outfit"/>
                <a:cs typeface="Outfit"/>
                <a:sym typeface="Outfit"/>
              </a:rPr>
              <a:t>&gt;</a:t>
            </a:r>
            <a:endParaRPr sz="700"/>
          </a:p>
        </p:txBody>
      </p:sp>
      <p:sp>
        <p:nvSpPr>
          <p:cNvPr id="248" name="Google Shape;248;p33"/>
          <p:cNvSpPr txBox="1"/>
          <p:nvPr/>
        </p:nvSpPr>
        <p:spPr>
          <a:xfrm>
            <a:off x="552153" y="4698524"/>
            <a:ext cx="324300" cy="1848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GB" sz="1200">
                <a:solidFill>
                  <a:srgbClr val="FFFFFF"/>
                </a:solidFill>
                <a:latin typeface="Outfit"/>
                <a:ea typeface="Outfit"/>
                <a:cs typeface="Outfit"/>
                <a:sym typeface="Outfit"/>
              </a:rPr>
              <a:t>Pg: 1</a:t>
            </a:r>
            <a:endParaRPr sz="700"/>
          </a:p>
        </p:txBody>
      </p:sp>
      <p:sp>
        <p:nvSpPr>
          <p:cNvPr id="249" name="Google Shape;249;p33"/>
          <p:cNvSpPr txBox="1"/>
          <p:nvPr/>
        </p:nvSpPr>
        <p:spPr>
          <a:xfrm>
            <a:off x="514350" y="213025"/>
            <a:ext cx="3841800" cy="1848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GB" sz="1200">
                <a:solidFill>
                  <a:srgbClr val="FFFFFF"/>
                </a:solidFill>
                <a:latin typeface="Outfit"/>
                <a:ea typeface="Outfit"/>
                <a:cs typeface="Outfit"/>
                <a:sym typeface="Outfit"/>
              </a:rPr>
              <a:t>Why study math as a machine learning engineer?</a:t>
            </a:r>
            <a:endParaRPr sz="700"/>
          </a:p>
        </p:txBody>
      </p:sp>
      <p:sp>
        <p:nvSpPr>
          <p:cNvPr id="250" name="Google Shape;250;p33"/>
          <p:cNvSpPr txBox="1"/>
          <p:nvPr/>
        </p:nvSpPr>
        <p:spPr>
          <a:xfrm>
            <a:off x="514350" y="923100"/>
            <a:ext cx="8115300" cy="3250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3200">
                <a:solidFill>
                  <a:srgbClr val="FFFFFF"/>
                </a:solidFill>
                <a:latin typeface="Outfit"/>
                <a:ea typeface="Outfit"/>
                <a:cs typeface="Outfit"/>
                <a:sym typeface="Outfit"/>
              </a:rPr>
              <a:t>The skills you have depend</a:t>
            </a:r>
            <a:endParaRPr sz="3200">
              <a:solidFill>
                <a:srgbClr val="FFFFFF"/>
              </a:solidFill>
              <a:latin typeface="Outfit"/>
              <a:ea typeface="Outfit"/>
              <a:cs typeface="Outfit"/>
              <a:sym typeface="Outfit"/>
            </a:endParaRPr>
          </a:p>
          <a:p>
            <a:pPr marL="0" marR="0" lvl="0" indent="0" algn="ctr" rtl="0">
              <a:lnSpc>
                <a:spcPct val="140000"/>
              </a:lnSpc>
              <a:spcBef>
                <a:spcPts val="0"/>
              </a:spcBef>
              <a:spcAft>
                <a:spcPts val="0"/>
              </a:spcAft>
              <a:buNone/>
            </a:pPr>
            <a:r>
              <a:rPr lang="en-GB" sz="3200">
                <a:solidFill>
                  <a:srgbClr val="FFFFFF"/>
                </a:solidFill>
                <a:latin typeface="Outfit"/>
                <a:ea typeface="Outfit"/>
                <a:cs typeface="Outfit"/>
                <a:sym typeface="Outfit"/>
              </a:rPr>
              <a:t>on</a:t>
            </a:r>
            <a:r>
              <a:rPr lang="en-GB" sz="3200" b="1">
                <a:solidFill>
                  <a:srgbClr val="FFFFFF"/>
                </a:solidFill>
                <a:latin typeface="Outfit"/>
                <a:ea typeface="Outfit"/>
                <a:cs typeface="Outfit"/>
                <a:sym typeface="Outfit"/>
              </a:rPr>
              <a:t> </a:t>
            </a:r>
            <a:r>
              <a:rPr lang="en-GB" sz="3200" b="1">
                <a:solidFill>
                  <a:srgbClr val="6290C3"/>
                </a:solidFill>
                <a:latin typeface="Outfit"/>
                <a:ea typeface="Outfit"/>
                <a:cs typeface="Outfit"/>
                <a:sym typeface="Outfit"/>
              </a:rPr>
              <a:t>where you are from.</a:t>
            </a:r>
            <a:endParaRPr sz="3200" b="1">
              <a:solidFill>
                <a:srgbClr val="6290C3"/>
              </a:solidFill>
              <a:latin typeface="Outfit"/>
              <a:ea typeface="Outfit"/>
              <a:cs typeface="Outfit"/>
              <a:sym typeface="Outfit"/>
            </a:endParaRPr>
          </a:p>
          <a:p>
            <a:pPr marL="0" marR="0" lvl="0" indent="0" algn="ctr" rtl="0">
              <a:lnSpc>
                <a:spcPct val="140000"/>
              </a:lnSpc>
              <a:spcBef>
                <a:spcPts val="0"/>
              </a:spcBef>
              <a:spcAft>
                <a:spcPts val="0"/>
              </a:spcAft>
              <a:buNone/>
            </a:pPr>
            <a:r>
              <a:rPr lang="en-GB" sz="3200">
                <a:solidFill>
                  <a:srgbClr val="FFFFFF"/>
                </a:solidFill>
                <a:latin typeface="Outfit"/>
                <a:ea typeface="Outfit"/>
                <a:cs typeface="Outfit"/>
                <a:sym typeface="Outfit"/>
              </a:rPr>
              <a:t>The skills you need depend</a:t>
            </a:r>
            <a:endParaRPr sz="3200">
              <a:solidFill>
                <a:srgbClr val="FFFFFF"/>
              </a:solidFill>
              <a:latin typeface="Outfit"/>
              <a:ea typeface="Outfit"/>
              <a:cs typeface="Outfit"/>
              <a:sym typeface="Outfit"/>
            </a:endParaRPr>
          </a:p>
          <a:p>
            <a:pPr marL="0" marR="0" lvl="0" indent="0" algn="ctr" rtl="0">
              <a:lnSpc>
                <a:spcPct val="140000"/>
              </a:lnSpc>
              <a:spcBef>
                <a:spcPts val="0"/>
              </a:spcBef>
              <a:spcAft>
                <a:spcPts val="0"/>
              </a:spcAft>
              <a:buNone/>
            </a:pPr>
            <a:r>
              <a:rPr lang="en-GB" sz="3200">
                <a:solidFill>
                  <a:srgbClr val="03A062"/>
                </a:solidFill>
                <a:latin typeface="Outfit"/>
                <a:ea typeface="Outfit"/>
                <a:cs typeface="Outfit"/>
                <a:sym typeface="Outfit"/>
              </a:rPr>
              <a:t>on</a:t>
            </a:r>
            <a:r>
              <a:rPr lang="en-GB" sz="3200" b="1">
                <a:solidFill>
                  <a:srgbClr val="03A062"/>
                </a:solidFill>
                <a:latin typeface="Outfit"/>
                <a:ea typeface="Outfit"/>
                <a:cs typeface="Outfit"/>
                <a:sym typeface="Outfit"/>
              </a:rPr>
              <a:t> where you are going.</a:t>
            </a:r>
            <a:endParaRPr sz="3200" b="1">
              <a:solidFill>
                <a:srgbClr val="03A062"/>
              </a:solidFill>
              <a:latin typeface="Outfit"/>
              <a:ea typeface="Outfit"/>
              <a:cs typeface="Outfit"/>
              <a:sym typeface="Outfit"/>
            </a:endParaRPr>
          </a:p>
          <a:p>
            <a:pPr marL="0" marR="0" lvl="0" indent="0" algn="ctr" rtl="0">
              <a:lnSpc>
                <a:spcPct val="140000"/>
              </a:lnSpc>
              <a:spcBef>
                <a:spcPts val="0"/>
              </a:spcBef>
              <a:spcAft>
                <a:spcPts val="0"/>
              </a:spcAft>
              <a:buNone/>
            </a:pPr>
            <a:r>
              <a:rPr lang="en-GB" sz="3200" b="1">
                <a:solidFill>
                  <a:srgbClr val="E8C547"/>
                </a:solidFill>
                <a:latin typeface="Outfit"/>
                <a:ea typeface="Outfit"/>
                <a:cs typeface="Outfit"/>
                <a:sym typeface="Outfit"/>
              </a:rPr>
              <a:t>You always need some math.</a:t>
            </a:r>
            <a:endParaRPr sz="3200" b="1">
              <a:solidFill>
                <a:srgbClr val="E8C547"/>
              </a:solidFill>
              <a:latin typeface="Outfit"/>
              <a:ea typeface="Outfit"/>
              <a:cs typeface="Outfit"/>
              <a:sym typeface="Outfi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29" ma:contentTypeDescription="Create a new document." ma:contentTypeScope="" ma:versionID="5ae1002b84da2e0cdc6cefba5629065c">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5165f4bd19b4b66600da1cc23aa1ddf4"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afisComment xmlns="53292dda-03c3-4977-bff8-bb8e9ba9cad7" xsi:nil="true"/>
    <TaxCatchAll xmlns="c866c9ed-2f7a-4860-bf57-8153ff3a210a" xsi:nil="true"/>
    <PageCount xmlns="53292dda-03c3-4977-bff8-bb8e9ba9cad7" xsi:nil="true"/>
    <Notes0 xmlns="53292dda-03c3-4977-bff8-bb8e9ba9cad7" xsi:nil="true"/>
    <Early_x0020_Access xmlns="53292dda-03c3-4977-bff8-bb8e9ba9cad7">false</Early_x0020_Access>
    <TR_x0020_Name_x0020_1 xmlns="53292dda-03c3-4977-bff8-bb8e9ba9cad7" xsi:nil="true"/>
    <Reviewer xmlns="53292dda-03c3-4977-bff8-bb8e9ba9cad7" xsi:nil="true"/>
    <DaysAllocated xmlns="53292dda-03c3-4977-bff8-bb8e9ba9cad7">1</DaysAllocated>
    <Priority xmlns="53292dda-03c3-4977-bff8-bb8e9ba9cad7">false</Priority>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Process xmlns="53292dda-03c3-4977-bff8-bb8e9ba9cad7">CE</Process>
    <Asset_x0020_Type xmlns="53292dda-03c3-4977-bff8-bb8e9ba9cad7" xsi:nil="true"/>
    <Category xmlns="53292dda-03c3-4977-bff8-bb8e9ba9cad7" xsi:nil="true"/>
  </documentManagement>
</p:properties>
</file>

<file path=customXml/itemProps1.xml><?xml version="1.0" encoding="utf-8"?>
<ds:datastoreItem xmlns:ds="http://schemas.openxmlformats.org/officeDocument/2006/customXml" ds:itemID="{0AF3AFBF-7112-402F-8E7B-E6DC33D32DBF}">
  <ds:schemaRefs>
    <ds:schemaRef ds:uri="http://schemas.microsoft.com/sharepoint/v3/contenttype/forms"/>
  </ds:schemaRefs>
</ds:datastoreItem>
</file>

<file path=customXml/itemProps2.xml><?xml version="1.0" encoding="utf-8"?>
<ds:datastoreItem xmlns:ds="http://schemas.openxmlformats.org/officeDocument/2006/customXml" ds:itemID="{EEB2191A-C524-4658-9399-AC2CBB7731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292dda-03c3-4977-bff8-bb8e9ba9cad7"/>
    <ds:schemaRef ds:uri="c866c9ed-2f7a-4860-bf57-8153ff3a21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8F9BC3-AFF1-42E5-8D95-0ED1D8B2BEBA}">
  <ds:schemaRefs>
    <ds:schemaRef ds:uri="http://schemas.microsoft.com/office/2006/metadata/properties"/>
    <ds:schemaRef ds:uri="http://schemas.microsoft.com/office/infopath/2007/PartnerControls"/>
    <ds:schemaRef ds:uri="53292dda-03c3-4977-bff8-bb8e9ba9cad7"/>
    <ds:schemaRef ds:uri="c866c9ed-2f7a-4860-bf57-8153ff3a210a"/>
  </ds:schemaRefs>
</ds:datastoreItem>
</file>

<file path=docProps/app.xml><?xml version="1.0" encoding="utf-8"?>
<Properties xmlns="http://schemas.openxmlformats.org/officeDocument/2006/extended-properties" xmlns:vt="http://schemas.openxmlformats.org/officeDocument/2006/docPropsVTypes">
  <TotalTime>87</TotalTime>
  <Words>454</Words>
  <Application>Microsoft Office PowerPoint</Application>
  <PresentationFormat>On-screen Show (16:9)</PresentationFormat>
  <Paragraphs>154</Paragraphs>
  <Slides>42</Slides>
  <Notes>42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42</vt:i4>
      </vt:variant>
    </vt:vector>
  </HeadingPairs>
  <TitlesOfParts>
    <vt:vector size="47" baseType="lpstr">
      <vt:lpstr>Arial</vt:lpstr>
      <vt:lpstr>Calibri</vt:lpstr>
      <vt:lpstr>Outfit</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David Sugarman</cp:lastModifiedBy>
  <cp:revision>1</cp:revision>
  <dcterms:modified xsi:type="dcterms:W3CDTF">2025-07-10T10:02:37Z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ies>
</file>